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43"/>
  </p:notesMasterIdLst>
  <p:handoutMasterIdLst>
    <p:handoutMasterId r:id="rId44"/>
  </p:handoutMasterIdLst>
  <p:sldIdLst>
    <p:sldId id="351" r:id="rId4"/>
    <p:sldId id="383" r:id="rId5"/>
    <p:sldId id="378" r:id="rId6"/>
    <p:sldId id="379" r:id="rId7"/>
    <p:sldId id="380" r:id="rId8"/>
    <p:sldId id="381" r:id="rId9"/>
    <p:sldId id="382" r:id="rId10"/>
    <p:sldId id="384" r:id="rId11"/>
    <p:sldId id="346" r:id="rId12"/>
    <p:sldId id="371" r:id="rId13"/>
    <p:sldId id="372" r:id="rId14"/>
    <p:sldId id="375" r:id="rId15"/>
    <p:sldId id="373" r:id="rId16"/>
    <p:sldId id="360" r:id="rId17"/>
    <p:sldId id="361" r:id="rId18"/>
    <p:sldId id="362" r:id="rId19"/>
    <p:sldId id="363" r:id="rId20"/>
    <p:sldId id="374" r:id="rId21"/>
    <p:sldId id="376" r:id="rId22"/>
    <p:sldId id="377" r:id="rId23"/>
    <p:sldId id="357" r:id="rId24"/>
    <p:sldId id="385" r:id="rId25"/>
    <p:sldId id="386" r:id="rId26"/>
    <p:sldId id="387" r:id="rId27"/>
    <p:sldId id="395" r:id="rId28"/>
    <p:sldId id="364" r:id="rId29"/>
    <p:sldId id="390" r:id="rId30"/>
    <p:sldId id="389" r:id="rId31"/>
    <p:sldId id="365" r:id="rId32"/>
    <p:sldId id="391" r:id="rId33"/>
    <p:sldId id="358" r:id="rId34"/>
    <p:sldId id="394" r:id="rId35"/>
    <p:sldId id="366" r:id="rId36"/>
    <p:sldId id="359" r:id="rId37"/>
    <p:sldId id="388" r:id="rId38"/>
    <p:sldId id="367" r:id="rId39"/>
    <p:sldId id="368" r:id="rId40"/>
    <p:sldId id="369" r:id="rId41"/>
    <p:sldId id="370" r:id="rId42"/>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384"/>
          </p14:sldIdLst>
        </p14:section>
        <p14:section name="Parte 1 - 01-Jun-20" id="{0CBF6F0D-DF58-42D8-9492-55A72281B5CC}">
          <p14:sldIdLst>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357"/>
            <p14:sldId id="385"/>
            <p14:sldId id="386"/>
            <p14:sldId id="387"/>
            <p14:sldId id="395"/>
            <p14:sldId id="364"/>
            <p14:sldId id="390"/>
            <p14:sldId id="389"/>
            <p14:sldId id="365"/>
            <p14:sldId id="391"/>
            <p14:sldId id="358"/>
            <p14:sldId id="394"/>
            <p14:sldId id="366"/>
            <p14:sldId id="359"/>
            <p14:sldId id="388"/>
          </p14:sldIdLst>
        </p14:section>
        <p14:section name="Parte 3 - 29 -Jun-20" id="{E6C08DD8-CDAA-4937-B141-07B74F9FE625}">
          <p14:sldIdLst/>
        </p14:section>
        <p14:section name="Parte 4 - 30-Jun-20" id="{9CFC4475-D0C9-4CF6-8DBD-4CD66B354206}">
          <p14:sldIdLst/>
        </p14:section>
        <p14:section name="Parte 5 - 06-Jul-20" id="{BF71090E-30FA-4A37-8A5C-C396721E244B}">
          <p14:sldIdLst>
            <p14:sldId id="367"/>
            <p14:sldId id="368"/>
            <p14:sldId id="369"/>
            <p14:sldId id="370"/>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763B78"/>
    <a:srgbClr val="C05178"/>
    <a:srgbClr val="F37B68"/>
    <a:srgbClr val="FFB65C"/>
    <a:srgbClr val="FFFFFF"/>
    <a:srgbClr val="2F528F"/>
    <a:srgbClr val="4472C4"/>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3E875E03-6E5A-4A77-9477-B0E529ECB8C3}" v="160" dt="2020-06-06T18:53:07.542"/>
    <p1510:client id="{43BB312D-8CDA-60BA-9928-D734598C5681}" v="73" dt="2020-06-13T20:54:26.206"/>
    <p1510:client id="{FA299083-92B0-9898-82CE-A40CEF006E56}" v="8306" dt="2020-06-14T02:33:58.569"/>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p:scale>
          <a:sx n="100" d="100"/>
          <a:sy n="100" d="100"/>
        </p:scale>
        <p:origin x="134" y="418"/>
      </p:cViewPr>
      <p:guideLst>
        <p:guide orient="horz" pos="2160"/>
        <p:guide pos="3840"/>
      </p:guideLst>
    </p:cSldViewPr>
  </p:slideViewPr>
  <p:notesTextViewPr>
    <p:cViewPr>
      <p:scale>
        <a:sx n="1" d="1"/>
        <a:sy n="1" d="1"/>
      </p:scale>
      <p:origin x="0" y="0"/>
    </p:cViewPr>
  </p:notesTextViewPr>
  <p:notesViewPr>
    <p:cSldViewPr snapToGrid="0">
      <p:cViewPr varScale="1">
        <p:scale>
          <a:sx n="66" d="100"/>
          <a:sy n="66" d="100"/>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3" Type="http://schemas.openxmlformats.org/officeDocument/2006/relationships/slideMaster" Target="slideMasters/slideMaster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theme" Target="theme/theme1.xml"/><Relationship Id="rId7" Type="http://schemas.openxmlformats.org/officeDocument/2006/relationships/slide" Target="slides/slide4.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0" Type="http://schemas.openxmlformats.org/officeDocument/2006/relationships/slide" Target="slides/slide17.xml"/><Relationship Id="rId29" Type="http://schemas.openxmlformats.org/officeDocument/2006/relationships/slide" Target="slides/slide26.xml"/><Relationship Id="rId41" Type="http://schemas.openxmlformats.org/officeDocument/2006/relationships/slide" Target="slides/slide38.xml"/><Relationship Id="rId1" Type="http://schemas.openxmlformats.org/officeDocument/2006/relationships/slideMaster" Target="slideMasters/slideMaster1.xml"/><Relationship Id="rId6" Type="http://schemas.openxmlformats.org/officeDocument/2006/relationships/slide" Target="slides/slide3.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presProps" Target="presProp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microsoft.com/office/2015/10/relationships/revisionInfo" Target="revisionInfo.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handoutMaster" Target="handoutMasters/handoutMaster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notesMaster" Target="notesMasters/notesMaster1.xml"/><Relationship Id="rId48" Type="http://schemas.openxmlformats.org/officeDocument/2006/relationships/tableStyles" Target="tableStyles.xml"/><Relationship Id="rId8" Type="http://schemas.openxmlformats.org/officeDocument/2006/relationships/slide" Target="slides/slide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13/06/2020</a:t>
            </a:fld>
            <a:endParaRPr lang="pt-BR"/>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13/06/2020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err="1"/>
              <a:t>Reference</a:t>
            </a:r>
            <a:r>
              <a:rPr lang="pt-BR" b="1"/>
              <a:t>:</a:t>
            </a:r>
            <a:r>
              <a:rPr lang="pt-BR"/>
              <a:t> https://www.altexsoft.com/blog/datascience/how-to-structure-data-science-team-key-models-and-roles/</a:t>
            </a:r>
          </a:p>
          <a:p>
            <a:r>
              <a:rPr lang="pt-BR"/>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a:p>
        </p:txBody>
      </p:sp>
    </p:spTree>
    <p:extLst>
      <p:ext uri="{BB962C8B-B14F-4D97-AF65-F5344CB8AC3E}">
        <p14:creationId xmlns:p14="http://schemas.microsoft.com/office/powerpoint/2010/main" val="3279898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Referências:</a:t>
            </a:r>
          </a:p>
          <a:p>
            <a:pPr marL="171450" indent="-171450">
              <a:buFontTx/>
              <a:buChar char="-"/>
            </a:pPr>
            <a:r>
              <a:rPr lang="pt-BR" b="0"/>
              <a:t>https://www.educba.com/machine-learning-methods/</a:t>
            </a:r>
          </a:p>
          <a:p>
            <a:pPr marL="171450" indent="-171450">
              <a:buFontTx/>
              <a:buChar char="-"/>
            </a:pPr>
            <a:r>
              <a:rPr lang="pt-BR" b="0"/>
              <a:t>https://www.educba.com/machine-learning-architecture/</a:t>
            </a:r>
          </a:p>
          <a:p>
            <a:pPr marL="171450" indent="-171450">
              <a:buFontTx/>
              <a:buChar char="-"/>
            </a:pPr>
            <a:r>
              <a:rPr lang="pt-BR" b="0"/>
              <a:t>https://www.educba.com/machine-learning-frameworks/</a:t>
            </a:r>
          </a:p>
          <a:p>
            <a:pPr marL="171450" indent="-171450">
              <a:buFontTx/>
              <a:buChar char="-"/>
            </a:pPr>
            <a:r>
              <a:rPr lang="pt-BR" b="0"/>
              <a:t>https://machinelearningmastery.com/steps-to-the-best-machine-learning-algorithm/</a:t>
            </a:r>
          </a:p>
          <a:p>
            <a:pPr marL="171450" indent="-171450">
              <a:buFontTx/>
              <a:buChar char="-"/>
            </a:pPr>
            <a:r>
              <a:rPr lang="pt-BR" b="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33</a:t>
            </a:fld>
            <a:endParaRPr lang="pt-BR"/>
          </a:p>
        </p:txBody>
      </p:sp>
    </p:spTree>
    <p:extLst>
      <p:ext uri="{BB962C8B-B14F-4D97-AF65-F5344CB8AC3E}">
        <p14:creationId xmlns:p14="http://schemas.microsoft.com/office/powerpoint/2010/main" val="30354373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image" Target="../media/image55.png"/><Relationship Id="rId1" Type="http://schemas.openxmlformats.org/officeDocument/2006/relationships/slideLayout" Target="../slideLayouts/slideLayout1.xml"/><Relationship Id="rId5" Type="http://schemas.openxmlformats.org/officeDocument/2006/relationships/image" Target="../media/image58.png"/><Relationship Id="rId4" Type="http://schemas.openxmlformats.org/officeDocument/2006/relationships/image" Target="../media/image57.png"/></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2" Type="http://schemas.openxmlformats.org/officeDocument/2006/relationships/hyperlink" Target="https://www.intuvisiontech.com/solutions/covid-19" TargetMode="External"/><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1.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9.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36.xml"/><Relationship Id="rId11" Type="http://schemas.openxmlformats.org/officeDocument/2006/relationships/image" Target="../media/image19.png"/><Relationship Id="rId5" Type="http://schemas.openxmlformats.org/officeDocument/2006/relationships/slide" Target="slide34.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1.xml"/><Relationship Id="rId9" Type="http://schemas.openxmlformats.org/officeDocument/2006/relationships/image" Target="../media/image17.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a:solidFill>
                  <a:schemeClr val="bg1"/>
                </a:solidFill>
              </a:rPr>
              <a:t>Apresentação Grupo X</a:t>
            </a:r>
          </a:p>
          <a:p>
            <a:endParaRPr lang="pt-BR" sz="3600" b="1">
              <a:solidFill>
                <a:schemeClr val="bg1"/>
              </a:solidFill>
            </a:endParaRPr>
          </a:p>
          <a:p>
            <a:pPr algn="ctr"/>
            <a:r>
              <a:rPr lang="pt-BR" sz="3600" b="1">
                <a:solidFill>
                  <a:schemeClr val="bg1"/>
                </a:solidFill>
              </a:rPr>
              <a:t>Título da Monografia: </a:t>
            </a:r>
          </a:p>
          <a:p>
            <a:pPr algn="ctr"/>
            <a:r>
              <a:rPr lang="pt-BR" sz="3600">
                <a:solidFill>
                  <a:schemeClr val="bg1"/>
                </a:solidFill>
              </a:rPr>
              <a:t>Modelo de Detecção do Uso de Máscaras </a:t>
            </a:r>
          </a:p>
          <a:p>
            <a:pPr algn="ctr"/>
            <a:r>
              <a:rPr lang="pt-BR" sz="360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a:solidFill>
                  <a:schemeClr val="bg1"/>
                </a:solidFill>
                <a:latin typeface="Calibri (Body)"/>
                <a:ea typeface="Times New Roman" panose="02020603050405020304" pitchFamily="18" charset="0"/>
              </a:rPr>
              <a:t>Alunos</a:t>
            </a:r>
            <a:r>
              <a:rPr lang="pt-BR" sz="2200">
                <a:solidFill>
                  <a:schemeClr val="bg1"/>
                </a:solidFill>
                <a:latin typeface="Calibri (Body)"/>
                <a:ea typeface="Times New Roman" panose="02020603050405020304" pitchFamily="18" charset="0"/>
              </a:rPr>
              <a:t>:</a:t>
            </a:r>
          </a:p>
          <a:p>
            <a:r>
              <a:rPr lang="pt-BR" sz="2200">
                <a:solidFill>
                  <a:schemeClr val="bg1"/>
                </a:solidFill>
                <a:latin typeface="Calibri (Body)"/>
              </a:rPr>
              <a:t>Daniel Campos - matrícula: </a:t>
            </a:r>
            <a:r>
              <a:rPr lang="en-US" sz="2200">
                <a:solidFill>
                  <a:schemeClr val="bg1"/>
                </a:solidFill>
                <a:latin typeface="Calibri (Body)"/>
              </a:rPr>
              <a:t>A57635769</a:t>
            </a:r>
            <a:r>
              <a:rPr lang="pt-BR" sz="2200">
                <a:solidFill>
                  <a:schemeClr val="bg1"/>
                </a:solidFill>
                <a:latin typeface="Calibri (Body)"/>
              </a:rPr>
              <a:t> </a:t>
            </a:r>
            <a:r>
              <a:rPr lang="pt-BR" sz="2200">
                <a:solidFill>
                  <a:srgbClr val="00A1D7"/>
                </a:solidFill>
                <a:latin typeface="Calibri (Body)"/>
              </a:rPr>
              <a:t>(</a:t>
            </a:r>
            <a:r>
              <a:rPr lang="en-US" sz="220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Leandro Daniel - matrícula: </a:t>
            </a:r>
            <a:r>
              <a:rPr lang="en-US" sz="2200">
                <a:solidFill>
                  <a:schemeClr val="bg1"/>
                </a:solidFill>
                <a:latin typeface="Calibri (Body)"/>
              </a:rPr>
              <a:t>A57622988</a:t>
            </a:r>
            <a:r>
              <a:rPr lang="pt-BR" sz="2200">
                <a:solidFill>
                  <a:schemeClr val="bg1"/>
                </a:solidFill>
                <a:latin typeface="Calibri (Body)"/>
              </a:rPr>
              <a:t> </a:t>
            </a:r>
            <a:r>
              <a:rPr lang="pt-BR" sz="2200">
                <a:solidFill>
                  <a:srgbClr val="00A1D7"/>
                </a:solidFill>
                <a:latin typeface="Calibri (Body)"/>
              </a:rPr>
              <a:t>(</a:t>
            </a:r>
            <a:r>
              <a:rPr lang="pt-BR" sz="220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Ricardo Reis - matrícula: A57590919 </a:t>
            </a:r>
            <a:r>
              <a:rPr lang="pt-BR" sz="2200">
                <a:solidFill>
                  <a:srgbClr val="00A1D7"/>
                </a:solidFill>
                <a:latin typeface="Calibri (Body)"/>
              </a:rPr>
              <a:t>(</a:t>
            </a:r>
            <a:r>
              <a:rPr lang="en-US" sz="220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a:solidFill>
                  <a:srgbClr val="00A1D7"/>
                </a:solidFill>
                <a:latin typeface="Calibri (Body)"/>
              </a:rPr>
              <a:t>) </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Rodrigo Gonçalves - matrícula: </a:t>
            </a:r>
            <a:r>
              <a:rPr lang="en-US" sz="2200">
                <a:solidFill>
                  <a:schemeClr val="bg1"/>
                </a:solidFill>
                <a:latin typeface="Calibri (Body)"/>
              </a:rPr>
              <a:t>A57566093 </a:t>
            </a:r>
            <a:r>
              <a:rPr lang="pt-BR" sz="2200">
                <a:solidFill>
                  <a:srgbClr val="00A1D7"/>
                </a:solidFill>
                <a:latin typeface="Calibri (Body)"/>
              </a:rPr>
              <a:t>(</a:t>
            </a:r>
            <a:r>
              <a:rPr lang="en-US" sz="220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ea typeface="Times New Roman" panose="02020603050405020304" pitchFamily="18" charset="0"/>
              </a:rPr>
              <a:t>Ygor </a:t>
            </a:r>
            <a:r>
              <a:rPr lang="pt-BR" sz="2200">
                <a:solidFill>
                  <a:schemeClr val="bg1"/>
                </a:solidFill>
                <a:latin typeface="Calibri (Body)"/>
              </a:rPr>
              <a:t>Lima - matrícula: </a:t>
            </a:r>
            <a:r>
              <a:rPr lang="en-US" sz="2200">
                <a:solidFill>
                  <a:schemeClr val="bg1"/>
                </a:solidFill>
                <a:latin typeface="Calibri (Body)"/>
              </a:rPr>
              <a:t>A57549661 </a:t>
            </a:r>
            <a:r>
              <a:rPr lang="pt-BR" sz="2200">
                <a:solidFill>
                  <a:srgbClr val="00A1D7"/>
                </a:solidFill>
                <a:latin typeface="Calibri (Body)"/>
              </a:rPr>
              <a:t>(</a:t>
            </a:r>
            <a:r>
              <a:rPr lang="en-US" sz="220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a:solidFill>
                  <a:srgbClr val="00A1D7"/>
                </a:solidFill>
                <a:latin typeface="Calibri (Body)"/>
              </a:rPr>
              <a:t>)</a:t>
            </a:r>
            <a:br>
              <a:rPr lang="pt-BR" sz="2200">
                <a:solidFill>
                  <a:schemeClr val="bg1"/>
                </a:solidFill>
                <a:highlight>
                  <a:srgbClr val="FFFF00"/>
                </a:highlight>
                <a:latin typeface="Calibri (Body)"/>
                <a:ea typeface="Times New Roman" panose="02020603050405020304" pitchFamily="18" charset="0"/>
              </a:rPr>
            </a:br>
            <a:endParaRPr lang="pt-BR" sz="2200">
              <a:solidFill>
                <a:schemeClr val="bg1"/>
              </a:solidFill>
              <a:latin typeface="Calibri (Body)"/>
              <a:ea typeface="Times New Roman" panose="02020603050405020304" pitchFamily="18" charset="0"/>
            </a:endParaRPr>
          </a:p>
          <a:p>
            <a:endParaRPr lang="pt-BR" sz="220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a:t>Fonte(s) e URL(s) utilizada(s) em 24/05/2020:</a:t>
            </a:r>
          </a:p>
          <a:p>
            <a:r>
              <a:rPr lang="en-US" sz="1050"/>
              <a:t>Coronavirus disease (COVID-19) advice for the public: When and how to use masks</a:t>
            </a:r>
            <a:br>
              <a:rPr lang="en-US" sz="1050"/>
            </a:br>
            <a:r>
              <a:rPr lang="pt-BR" sz="1050" i="1">
                <a:hlinkClick r:id="rId5"/>
              </a:rPr>
              <a:t>https://www.who.int/emergencies/diseases/novel-coronavirus-2019/advice-for-public/when-and-how-to-use-masks</a:t>
            </a:r>
            <a:r>
              <a:rPr lang="pt-BR" sz="1050" i="1"/>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9-Fev:</a:t>
            </a:r>
            <a:r>
              <a:rPr lang="pt-BR" b="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rgbClr val="454D55"/>
                </a:solidFill>
                <a:effectLst/>
                <a:uLnTx/>
                <a:uFillTx/>
                <a:latin typeface="Arial" panose="020B0604020202020204" pitchFamily="34" charset="0"/>
                <a:cs typeface="Arial" panose="020B0604020202020204" pitchFamily="34" charset="0"/>
              </a:rPr>
              <a:t>Fev</a:t>
            </a: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rgbClr val="454D55"/>
                </a:solidFill>
                <a:effectLst/>
                <a:uLnTx/>
                <a:uFillTx/>
                <a:latin typeface="Arial" panose="020B0604020202020204" pitchFamily="34" charset="0"/>
                <a:cs typeface="Arial" panose="020B0604020202020204" pitchFamily="34" charset="0"/>
              </a:rPr>
              <a:t>Abr</a:t>
            </a: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3 </a:t>
            </a:r>
            <a:r>
              <a:rPr lang="pt-BR"/>
              <a:t>07-Mai:</a:t>
            </a:r>
            <a:r>
              <a:rPr lang="pt-BR" b="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a:t>5 </a:t>
            </a:r>
            <a:r>
              <a:rPr lang="pt-BR"/>
              <a:t>26-Fev:</a:t>
            </a:r>
            <a:r>
              <a:rPr lang="pt-BR" b="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2 </a:t>
            </a:r>
            <a:r>
              <a:rPr lang="pt-BR"/>
              <a:t>24-Mar:</a:t>
            </a:r>
            <a:r>
              <a:rPr lang="pt-BR" b="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4</a:t>
            </a:r>
            <a:r>
              <a:rPr lang="pt-BR" baseline="30000"/>
              <a:t> </a:t>
            </a:r>
            <a:r>
              <a:rPr lang="pt-BR"/>
              <a:t>20-Mai:</a:t>
            </a:r>
            <a:r>
              <a:rPr lang="pt-BR" b="0"/>
              <a:t> Senado federal inicia análise</a:t>
            </a:r>
            <a:r>
              <a:rPr lang="en-US" b="0"/>
              <a:t> de </a:t>
            </a:r>
            <a:r>
              <a:rPr lang="pt-BR" b="0"/>
              <a:t>projeto</a:t>
            </a:r>
            <a:r>
              <a:rPr lang="en-US" b="0"/>
              <a:t> </a:t>
            </a:r>
            <a:r>
              <a:rPr lang="pt-BR" b="0"/>
              <a:t>oriundo</a:t>
            </a:r>
            <a:r>
              <a:rPr lang="en-US" b="0"/>
              <a:t> da </a:t>
            </a:r>
            <a:r>
              <a:rPr lang="pt-BR" b="0"/>
              <a:t>câmara</a:t>
            </a:r>
            <a:r>
              <a:rPr lang="en-US" b="0"/>
              <a:t> que </a:t>
            </a:r>
            <a:r>
              <a:rPr lang="pt-BR" b="0"/>
              <a:t>torna</a:t>
            </a:r>
            <a:r>
              <a:rPr lang="en-US" b="0"/>
              <a:t> </a:t>
            </a:r>
            <a:r>
              <a:rPr lang="pt-BR" b="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a:t>29-Mai</a:t>
            </a:r>
            <a:endParaRPr lang="pt-BR" b="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6 </a:t>
            </a:r>
            <a:r>
              <a:rPr lang="pt-BR"/>
              <a:t>31-Dez: </a:t>
            </a:r>
            <a:r>
              <a:rPr lang="pt-BR" b="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02-Abr:</a:t>
            </a:r>
            <a:r>
              <a:rPr lang="pt-BR" b="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4</a:t>
            </a:r>
            <a:r>
              <a:rPr lang="pt-BR" baseline="30000"/>
              <a:t> </a:t>
            </a:r>
            <a:r>
              <a:rPr lang="pt-BR"/>
              <a:t>19-Mai:</a:t>
            </a:r>
            <a:r>
              <a:rPr lang="pt-BR" b="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a:t>19-Jan: </a:t>
            </a:r>
            <a:r>
              <a:rPr lang="pt-BR" b="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11-Mar:</a:t>
            </a:r>
            <a:r>
              <a:rPr lang="pt-BR" b="0"/>
              <a:t> OMS declara pandemia de coronavirus.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a:t>5 </a:t>
            </a:r>
            <a:r>
              <a:rPr lang="pt-BR"/>
              <a:t>17-Mar: </a:t>
            </a:r>
            <a:r>
              <a:rPr lang="pt-BR" b="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24-Fev:</a:t>
            </a:r>
            <a:r>
              <a:rPr lang="pt-BR" b="0"/>
              <a:t> Brasil amplia lista de países em alerta de coronavirus.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a:cs typeface="Arial"/>
              </a:rPr>
              <a:t>Usados por:</a:t>
            </a:r>
            <a:r>
              <a:rPr lang="en-US" b="1">
                <a:cs typeface="Arial"/>
              </a:rPr>
              <a:t>​</a:t>
            </a:r>
          </a:p>
          <a:p>
            <a:pPr>
              <a:buChar char="•"/>
            </a:pPr>
            <a:r>
              <a:rPr lang="pt-BR">
                <a:cs typeface="Arial"/>
              </a:rPr>
              <a:t> consumidores;​</a:t>
            </a:r>
          </a:p>
          <a:p>
            <a:pPr>
              <a:buChar char="•"/>
            </a:pPr>
            <a:r>
              <a:rPr lang="pt-BR">
                <a:cs typeface="Arial"/>
              </a:rPr>
              <a:t> fornecedores;​</a:t>
            </a:r>
          </a:p>
          <a:p>
            <a:pPr>
              <a:buChar char="•"/>
            </a:pPr>
            <a:r>
              <a:rPr lang="pt-BR">
                <a:cs typeface="Arial"/>
              </a:rPr>
              <a:t> clientes;​</a:t>
            </a:r>
          </a:p>
          <a:p>
            <a:pPr>
              <a:buChar char="•"/>
            </a:pPr>
            <a:r>
              <a:rPr lang="pt-BR">
                <a:cs typeface="Arial"/>
              </a:rPr>
              <a:t> empregados;​</a:t>
            </a:r>
          </a:p>
          <a:p>
            <a:pPr>
              <a:buChar char="•"/>
            </a:pPr>
            <a:r>
              <a:rPr lang="pt-BR">
                <a:cs typeface="Arial"/>
              </a:rPr>
              <a:t> colaboradores;​</a:t>
            </a:r>
          </a:p>
          <a:p>
            <a:pPr>
              <a:buChar char="•"/>
            </a:pPr>
            <a:r>
              <a:rPr lang="pt-BR">
                <a:cs typeface="Arial"/>
              </a:rPr>
              <a:t> agentes públicos;​</a:t>
            </a:r>
          </a:p>
          <a:p>
            <a:pPr>
              <a:buChar char="•"/>
            </a:pPr>
            <a:r>
              <a:rPr lang="pt-BR">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a:cs typeface="Calibri"/>
              </a:rPr>
              <a:t>Uso de máscaras em:</a:t>
            </a:r>
          </a:p>
          <a:p>
            <a:pPr>
              <a:buChar char="•"/>
            </a:pPr>
            <a:r>
              <a:rPr lang="pt-BR">
                <a:cs typeface="Arial"/>
              </a:rPr>
              <a:t> espaços públicos;​</a:t>
            </a:r>
            <a:endParaRPr lang="pt-BR"/>
          </a:p>
          <a:p>
            <a:pPr marL="174625" indent="-174625">
              <a:buChar char="•"/>
            </a:pPr>
            <a:r>
              <a:rPr lang="pt-BR">
                <a:cs typeface="Arial"/>
              </a:rPr>
              <a:t>estabelecimentos que executem atividades essenciais;​</a:t>
            </a:r>
          </a:p>
          <a:p>
            <a:pPr>
              <a:buChar char="•"/>
            </a:pPr>
            <a:r>
              <a:rPr lang="pt-BR">
                <a:cs typeface="Arial"/>
              </a:rPr>
              <a:t> repartições públicas estaduais;​</a:t>
            </a:r>
          </a:p>
          <a:p>
            <a:pPr>
              <a:buChar char="•"/>
            </a:pPr>
            <a:r>
              <a:rPr lang="pt-BR">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233398"/>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pt-BR" sz="1400" i="1"/>
                <a:t>"The </a:t>
              </a:r>
              <a:r>
                <a:rPr lang="pt-BR" sz="1400" i="1" err="1"/>
                <a:t>best</a:t>
              </a:r>
              <a:r>
                <a:rPr lang="pt-BR" sz="1400" i="1"/>
                <a:t> </a:t>
              </a:r>
              <a:r>
                <a:rPr lang="pt-BR" sz="1400" i="1" err="1"/>
                <a:t>way</a:t>
              </a:r>
              <a:r>
                <a:rPr lang="pt-BR" sz="1400" i="1"/>
                <a:t> </a:t>
              </a:r>
              <a:r>
                <a:rPr lang="pt-BR" sz="1400" i="1" err="1"/>
                <a:t>forward</a:t>
              </a:r>
              <a:r>
                <a:rPr lang="pt-BR" sz="1400" i="1"/>
                <a:t> </a:t>
              </a:r>
              <a:r>
                <a:rPr lang="pt-BR" sz="1400" i="1" err="1"/>
                <a:t>is</a:t>
              </a:r>
              <a:r>
                <a:rPr lang="pt-BR" sz="1400" i="1"/>
                <a:t> </a:t>
              </a:r>
              <a:r>
                <a:rPr lang="pt-BR" sz="1400" i="1" err="1"/>
                <a:t>the</a:t>
              </a:r>
              <a:r>
                <a:rPr lang="pt-BR" sz="1400" i="1"/>
                <a:t> </a:t>
              </a:r>
              <a:r>
                <a:rPr lang="pt-BR" sz="1400" i="1" err="1"/>
                <a:t>blended</a:t>
              </a:r>
              <a:r>
                <a:rPr lang="pt-BR" sz="1400" i="1"/>
                <a:t> </a:t>
              </a:r>
              <a:r>
                <a:rPr lang="pt-BR" sz="1400" i="1" err="1"/>
                <a:t>comprehensive</a:t>
              </a:r>
              <a:r>
                <a:rPr lang="pt-BR" sz="1400" i="1"/>
                <a:t> approach </a:t>
              </a:r>
              <a:r>
                <a:rPr lang="pt-BR" sz="1400" i="1" err="1"/>
                <a:t>which</a:t>
              </a:r>
              <a:r>
                <a:rPr lang="pt-BR" sz="1400" i="1"/>
                <a:t> </a:t>
              </a:r>
              <a:r>
                <a:rPr lang="pt-BR" sz="1400" i="1" err="1"/>
                <a:t>puts</a:t>
              </a:r>
              <a:r>
                <a:rPr lang="pt-BR" sz="1400" i="1"/>
                <a:t> </a:t>
              </a:r>
              <a:r>
                <a:rPr lang="pt-BR" sz="1400" i="1" err="1"/>
                <a:t>containment</a:t>
              </a:r>
              <a:r>
                <a:rPr lang="pt-BR" sz="1400" i="1"/>
                <a:t> as a major </a:t>
              </a:r>
              <a:r>
                <a:rPr lang="pt-BR" sz="1400" i="1" err="1"/>
                <a:t>pillar</a:t>
              </a:r>
              <a:r>
                <a:rPr lang="pt-BR" sz="1400" i="1"/>
                <a:t>." </a:t>
              </a:r>
              <a:br>
                <a:rPr lang="pt-BR" sz="1400"/>
              </a:br>
              <a:r>
                <a:rPr lang="pt-BR" sz="1400" b="1"/>
                <a:t>-- Dr. </a:t>
              </a:r>
              <a:r>
                <a:rPr lang="pt-BR" sz="1400" b="1" err="1"/>
                <a:t>Tedros</a:t>
              </a:r>
              <a:r>
                <a:rPr lang="pt-BR" sz="1400" b="1"/>
                <a:t> </a:t>
              </a:r>
              <a:r>
                <a:rPr lang="pt-BR" sz="1400" b="1" err="1"/>
                <a:t>Adhanom</a:t>
              </a:r>
              <a:r>
                <a:rPr lang="pt-BR" sz="1400" b="1"/>
                <a:t>, WHO </a:t>
              </a:r>
              <a:r>
                <a:rPr lang="pt-BR" sz="1400" b="1" err="1"/>
                <a:t>director</a:t>
              </a:r>
              <a:r>
                <a:rPr lang="pt-BR" sz="1400" b="1"/>
                <a:t>-general.</a:t>
              </a:r>
            </a:p>
          </p:txBody>
        </p:sp>
      </p:grpSp>
    </p:spTree>
    <p:extLst>
      <p:ext uri="{BB962C8B-B14F-4D97-AF65-F5344CB8AC3E}">
        <p14:creationId xmlns:p14="http://schemas.microsoft.com/office/powerpoint/2010/main" val="255798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a </a:t>
            </a:r>
            <a:r>
              <a:rPr lang="pt-BR" sz="2400" b="1"/>
              <a:t>PERGUNTA </a:t>
            </a:r>
            <a:r>
              <a:rPr lang="pt-BR" sz="2400"/>
              <a:t>do</a:t>
            </a:r>
            <a:r>
              <a:rPr lang="pt-BR" sz="2400" b="1"/>
              <a:t> PROBLEMA</a:t>
            </a:r>
            <a:r>
              <a:rPr lang="pt-BR" sz="240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o </a:t>
            </a:r>
            <a:r>
              <a:rPr lang="pt-BR" sz="2400" b="1"/>
              <a:t>OBJETIVO GERAL</a:t>
            </a:r>
            <a:r>
              <a:rPr lang="pt-BR" sz="2400"/>
              <a:t> e quais são os </a:t>
            </a:r>
            <a:r>
              <a:rPr lang="pt-BR" sz="2400" b="1"/>
              <a:t>OBJETIVOS ESPECÍFICOS</a:t>
            </a:r>
            <a:r>
              <a:rPr lang="pt-BR" sz="240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a:t>
            </a:r>
            <a:r>
              <a:rPr lang="pt-BR" sz="2200" i="1" dirty="0" err="1"/>
              <a:t>tuning</a:t>
            </a:r>
            <a:r>
              <a:rPr lang="pt-BR" sz="2200" i="1" dirty="0"/>
              <a:t> de </a:t>
            </a:r>
            <a:r>
              <a:rPr lang="pt-BR" sz="2200" i="1" dirty="0" err="1"/>
              <a:t>hiperparâmetros</a:t>
            </a:r>
            <a:r>
              <a:rPr lang="pt-BR" sz="2200" i="1" dirty="0"/>
              <a:t>,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são as </a:t>
            </a:r>
            <a:r>
              <a:rPr lang="pt-BR" sz="2400" b="1"/>
              <a:t>HIPÓTESES</a:t>
            </a:r>
            <a:r>
              <a:rPr lang="pt-BR" sz="240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a:t>
            </a:r>
            <a:r>
              <a:rPr lang="pt-BR" sz="2200" b="1" dirty="0" err="1">
                <a:ea typeface="+mn-lt"/>
                <a:cs typeface="+mn-lt"/>
              </a:rPr>
              <a:t>Convolutional</a:t>
            </a:r>
            <a:r>
              <a:rPr lang="pt-BR" sz="2200" b="1" dirty="0">
                <a:ea typeface="+mn-lt"/>
                <a:cs typeface="+mn-lt"/>
              </a:rPr>
              <a:t> Neural Network </a:t>
            </a:r>
            <a:r>
              <a:rPr lang="pt-BR" sz="2200" b="1" dirty="0" err="1">
                <a:ea typeface="+mn-lt"/>
                <a:cs typeface="+mn-lt"/>
              </a:rPr>
              <a:t>Cascade</a:t>
            </a:r>
            <a:r>
              <a:rPr lang="pt-BR" sz="2200" b="1" dirty="0">
                <a:ea typeface="+mn-lt"/>
                <a:cs typeface="+mn-lt"/>
              </a:rPr>
              <a:t> for Face </a:t>
            </a:r>
            <a:r>
              <a:rPr lang="pt-BR" sz="2200" b="1" dirty="0" err="1">
                <a:ea typeface="+mn-lt"/>
                <a:cs typeface="+mn-lt"/>
              </a:rPr>
              <a:t>Detection</a:t>
            </a:r>
            <a:r>
              <a:rPr lang="pt-BR" sz="2200" dirty="0">
                <a:ea typeface="+mn-lt"/>
                <a:cs typeface="+mn-lt"/>
              </a:rPr>
              <a:t>. </a:t>
            </a:r>
            <a:r>
              <a:rPr lang="pt-BR" sz="2200" dirty="0"/>
              <a:t>28th IEEE </a:t>
            </a:r>
            <a:r>
              <a:rPr lang="pt-BR" sz="2200" dirty="0" err="1"/>
              <a:t>Conference</a:t>
            </a:r>
            <a:r>
              <a:rPr lang="pt-BR" sz="2200" dirty="0"/>
              <a:t> </a:t>
            </a:r>
            <a:r>
              <a:rPr lang="pt-BR" sz="2200" dirty="0" err="1"/>
              <a:t>on</a:t>
            </a:r>
            <a:r>
              <a:rPr lang="pt-BR" sz="2200" dirty="0"/>
              <a:t> Computer Vision </a:t>
            </a:r>
            <a:r>
              <a:rPr lang="pt-BR" sz="2200" dirty="0" err="1"/>
              <a:t>and</a:t>
            </a:r>
            <a:r>
              <a:rPr lang="pt-BR" sz="2200" dirty="0"/>
              <a:t> </a:t>
            </a:r>
            <a:r>
              <a:rPr lang="pt-BR" sz="2200" dirty="0" err="1"/>
              <a:t>Pattern</a:t>
            </a:r>
            <a:r>
              <a:rPr lang="pt-BR" sz="2200" dirty="0"/>
              <a:t> </a:t>
            </a:r>
            <a:r>
              <a:rPr lang="pt-BR" sz="2200" dirty="0" err="1"/>
              <a:t>Recognition</a:t>
            </a:r>
            <a:r>
              <a:rPr lang="pt-BR" sz="2200" dirty="0"/>
              <a:t>.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err="1">
                <a:ea typeface="+mn-lt"/>
                <a:cs typeface="+mn-lt"/>
              </a:rPr>
              <a:t>An</a:t>
            </a:r>
            <a:r>
              <a:rPr lang="pt-BR" sz="2200" b="1" dirty="0">
                <a:ea typeface="+mn-lt"/>
                <a:cs typeface="+mn-lt"/>
              </a:rPr>
              <a:t> </a:t>
            </a:r>
            <a:r>
              <a:rPr lang="pt-BR" sz="2200" b="1" dirty="0" err="1">
                <a:ea typeface="+mn-lt"/>
                <a:cs typeface="+mn-lt"/>
              </a:rPr>
              <a:t>All</a:t>
            </a:r>
            <a:r>
              <a:rPr lang="pt-BR" sz="2200" b="1" dirty="0">
                <a:ea typeface="+mn-lt"/>
                <a:cs typeface="+mn-lt"/>
              </a:rPr>
              <a:t>-</a:t>
            </a:r>
            <a:r>
              <a:rPr lang="pt-BR" sz="2200" b="1" dirty="0" err="1">
                <a:ea typeface="+mn-lt"/>
                <a:cs typeface="+mn-lt"/>
              </a:rPr>
              <a:t>In-One</a:t>
            </a:r>
            <a:r>
              <a:rPr lang="pt-BR" sz="2200" b="1" dirty="0">
                <a:ea typeface="+mn-lt"/>
                <a:cs typeface="+mn-lt"/>
              </a:rPr>
              <a:t> </a:t>
            </a:r>
            <a:r>
              <a:rPr lang="pt-BR" sz="2200" b="1" dirty="0" err="1">
                <a:ea typeface="+mn-lt"/>
                <a:cs typeface="+mn-lt"/>
              </a:rPr>
              <a:t>Convolutional</a:t>
            </a:r>
            <a:r>
              <a:rPr lang="pt-BR" sz="2200" b="1" dirty="0">
                <a:ea typeface="+mn-lt"/>
                <a:cs typeface="+mn-lt"/>
              </a:rPr>
              <a:t> Neural Network for Face </a:t>
            </a:r>
            <a:r>
              <a:rPr lang="pt-BR" sz="2200" b="1" dirty="0" err="1">
                <a:ea typeface="+mn-lt"/>
                <a:cs typeface="+mn-lt"/>
              </a:rPr>
              <a:t>Analysis</a:t>
            </a:r>
            <a:r>
              <a:rPr lang="pt-BR" sz="2200" dirty="0">
                <a:ea typeface="+mn-lt"/>
                <a:cs typeface="+mn-lt"/>
              </a:rPr>
              <a:t>. IEEE 12th </a:t>
            </a:r>
            <a:r>
              <a:rPr lang="pt-BR" sz="2200" dirty="0" err="1">
                <a:ea typeface="+mn-lt"/>
                <a:cs typeface="+mn-lt"/>
              </a:rPr>
              <a:t>International</a:t>
            </a:r>
            <a:r>
              <a:rPr lang="pt-BR" sz="2200" dirty="0">
                <a:ea typeface="+mn-lt"/>
                <a:cs typeface="+mn-lt"/>
              </a:rPr>
              <a:t> </a:t>
            </a:r>
            <a:r>
              <a:rPr lang="pt-BR" sz="2200" dirty="0" err="1">
                <a:ea typeface="+mn-lt"/>
                <a:cs typeface="+mn-lt"/>
              </a:rPr>
              <a:t>Conference</a:t>
            </a:r>
            <a:r>
              <a:rPr lang="pt-BR" sz="2200" dirty="0">
                <a:ea typeface="+mn-lt"/>
                <a:cs typeface="+mn-lt"/>
              </a:rPr>
              <a:t> </a:t>
            </a:r>
            <a:r>
              <a:rPr lang="pt-BR" sz="2200" dirty="0" err="1">
                <a:ea typeface="+mn-lt"/>
                <a:cs typeface="+mn-lt"/>
              </a:rPr>
              <a:t>on</a:t>
            </a:r>
            <a:r>
              <a:rPr lang="pt-BR" sz="2200" dirty="0">
                <a:ea typeface="+mn-lt"/>
                <a:cs typeface="+mn-lt"/>
              </a:rPr>
              <a:t> </a:t>
            </a:r>
            <a:r>
              <a:rPr lang="pt-BR" sz="2200" dirty="0" err="1">
                <a:ea typeface="+mn-lt"/>
                <a:cs typeface="+mn-lt"/>
              </a:rPr>
              <a:t>Automatic</a:t>
            </a:r>
            <a:r>
              <a:rPr lang="pt-BR" sz="2200" dirty="0">
                <a:ea typeface="+mn-lt"/>
                <a:cs typeface="+mn-lt"/>
              </a:rPr>
              <a:t> Face &amp; </a:t>
            </a:r>
            <a:r>
              <a:rPr lang="pt-BR" sz="2200" dirty="0" err="1">
                <a:ea typeface="+mn-lt"/>
                <a:cs typeface="+mn-lt"/>
              </a:rPr>
              <a:t>Gesture</a:t>
            </a:r>
            <a:r>
              <a:rPr lang="pt-BR" sz="2200" dirty="0">
                <a:ea typeface="+mn-lt"/>
                <a:cs typeface="+mn-lt"/>
              </a:rPr>
              <a:t> </a:t>
            </a:r>
            <a:r>
              <a:rPr lang="pt-BR" sz="2200" dirty="0" err="1">
                <a:ea typeface="+mn-lt"/>
                <a:cs typeface="+mn-lt"/>
              </a:rPr>
              <a:t>Recognition</a:t>
            </a:r>
            <a:r>
              <a:rPr lang="pt-BR" sz="2200" dirty="0">
                <a:ea typeface="+mn-lt"/>
                <a:cs typeface="+mn-lt"/>
              </a:rPr>
              <a:t>.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a:t>
            </a:r>
            <a:r>
              <a:rPr lang="pt-BR" sz="2200" b="1" dirty="0" err="1">
                <a:ea typeface="+mn-lt"/>
                <a:cs typeface="+mn-lt"/>
              </a:rPr>
              <a:t>Intelligence</a:t>
            </a:r>
            <a:r>
              <a:rPr lang="pt-BR" sz="2200" b="1" dirty="0">
                <a:ea typeface="+mn-lt"/>
                <a:cs typeface="+mn-lt"/>
              </a:rPr>
              <a:t> </a:t>
            </a:r>
            <a:r>
              <a:rPr lang="pt-BR" sz="2200" b="1" dirty="0" err="1">
                <a:ea typeface="+mn-lt"/>
                <a:cs typeface="+mn-lt"/>
              </a:rPr>
              <a:t>against</a:t>
            </a:r>
            <a:r>
              <a:rPr lang="pt-BR" sz="2200" b="1" dirty="0">
                <a:ea typeface="+mn-lt"/>
                <a:cs typeface="+mn-lt"/>
              </a:rPr>
              <a:t> COVID-19: </a:t>
            </a:r>
            <a:r>
              <a:rPr lang="pt-BR" sz="2200" b="1" dirty="0" err="1">
                <a:ea typeface="+mn-lt"/>
                <a:cs typeface="+mn-lt"/>
              </a:rPr>
              <a:t>An</a:t>
            </a:r>
            <a:r>
              <a:rPr lang="pt-BR" sz="2200" b="1" dirty="0">
                <a:ea typeface="+mn-lt"/>
                <a:cs typeface="+mn-lt"/>
              </a:rPr>
              <a:t> </a:t>
            </a:r>
            <a:r>
              <a:rPr lang="pt-BR" sz="2200" b="1" dirty="0" err="1">
                <a:ea typeface="+mn-lt"/>
                <a:cs typeface="+mn-lt"/>
              </a:rPr>
              <a:t>Early</a:t>
            </a:r>
            <a:r>
              <a:rPr lang="pt-BR" sz="2200" b="1" dirty="0">
                <a:ea typeface="+mn-lt"/>
                <a:cs typeface="+mn-lt"/>
              </a:rPr>
              <a:t> Review</a:t>
            </a:r>
            <a:r>
              <a:rPr lang="pt-BR" sz="2200" dirty="0">
                <a:ea typeface="+mn-lt"/>
                <a:cs typeface="+mn-lt"/>
              </a:rPr>
              <a:t>. IZA – </a:t>
            </a:r>
            <a:r>
              <a:rPr lang="pt-BR" sz="2200" dirty="0" err="1">
                <a:ea typeface="+mn-lt"/>
                <a:cs typeface="+mn-lt"/>
              </a:rPr>
              <a:t>Institute</a:t>
            </a:r>
            <a:r>
              <a:rPr lang="pt-BR" sz="2200" dirty="0">
                <a:ea typeface="+mn-lt"/>
                <a:cs typeface="+mn-lt"/>
              </a:rPr>
              <a:t> </a:t>
            </a:r>
            <a:r>
              <a:rPr lang="pt-BR" sz="2200" dirty="0" err="1">
                <a:ea typeface="+mn-lt"/>
                <a:cs typeface="+mn-lt"/>
              </a:rPr>
              <a:t>of</a:t>
            </a:r>
            <a:r>
              <a:rPr lang="pt-BR" sz="2200" dirty="0">
                <a:ea typeface="+mn-lt"/>
                <a:cs typeface="+mn-lt"/>
              </a:rPr>
              <a:t> Labor </a:t>
            </a:r>
            <a:r>
              <a:rPr lang="pt-BR" sz="2200" dirty="0" err="1">
                <a:ea typeface="+mn-lt"/>
                <a:cs typeface="+mn-lt"/>
              </a:rPr>
              <a:t>Economics</a:t>
            </a:r>
            <a:r>
              <a:rPr lang="pt-BR" sz="2200" dirty="0">
                <a:ea typeface="+mn-lt"/>
                <a:cs typeface="+mn-lt"/>
              </a:rPr>
              <a:t>. Bonn, Alemanha. 2020. ISSN 2365-9793.</a:t>
            </a:r>
          </a:p>
          <a:p>
            <a:pPr marL="457200" indent="-457200">
              <a:buAutoNum type="arabicPeriod"/>
            </a:pPr>
            <a:r>
              <a:rPr lang="pt-BR" sz="2200" dirty="0">
                <a:ea typeface="+mn-lt"/>
                <a:cs typeface="+mn-lt"/>
              </a:rPr>
              <a:t>GUO, J.; LIN, C.; WU, M.; CHANG, C.; LEE, H. </a:t>
            </a:r>
            <a:r>
              <a:rPr lang="pt-BR" sz="2200" b="1" dirty="0" err="1">
                <a:ea typeface="+mn-lt"/>
                <a:cs typeface="+mn-lt"/>
              </a:rPr>
              <a:t>Complexity</a:t>
            </a:r>
            <a:r>
              <a:rPr lang="pt-BR" sz="2200" b="1" dirty="0">
                <a:ea typeface="+mn-lt"/>
                <a:cs typeface="+mn-lt"/>
              </a:rPr>
              <a:t> </a:t>
            </a:r>
            <a:r>
              <a:rPr lang="pt-BR" sz="2200" b="1" dirty="0" err="1">
                <a:ea typeface="+mn-lt"/>
                <a:cs typeface="+mn-lt"/>
              </a:rPr>
              <a:t>Reduced</a:t>
            </a:r>
            <a:r>
              <a:rPr lang="pt-BR" sz="2200" b="1" dirty="0">
                <a:ea typeface="+mn-lt"/>
                <a:cs typeface="+mn-lt"/>
              </a:rPr>
              <a:t> Face </a:t>
            </a:r>
            <a:r>
              <a:rPr lang="pt-BR" sz="2200" b="1" dirty="0" err="1">
                <a:ea typeface="+mn-lt"/>
                <a:cs typeface="+mn-lt"/>
              </a:rPr>
              <a:t>Detection</a:t>
            </a:r>
            <a:r>
              <a:rPr lang="pt-BR" sz="2200" b="1" dirty="0">
                <a:ea typeface="+mn-lt"/>
                <a:cs typeface="+mn-lt"/>
              </a:rPr>
              <a:t> </a:t>
            </a:r>
            <a:r>
              <a:rPr lang="pt-BR" sz="2200" b="1" dirty="0" err="1">
                <a:ea typeface="+mn-lt"/>
                <a:cs typeface="+mn-lt"/>
              </a:rPr>
              <a:t>Using</a:t>
            </a:r>
            <a:r>
              <a:rPr lang="pt-BR" sz="2200" b="1" dirty="0">
                <a:ea typeface="+mn-lt"/>
                <a:cs typeface="+mn-lt"/>
              </a:rPr>
              <a:t> </a:t>
            </a:r>
            <a:r>
              <a:rPr lang="pt-BR" sz="2200" b="1" dirty="0" err="1">
                <a:ea typeface="+mn-lt"/>
                <a:cs typeface="+mn-lt"/>
              </a:rPr>
              <a:t>Probability-Based</a:t>
            </a:r>
            <a:r>
              <a:rPr lang="pt-BR" sz="2200" b="1" dirty="0">
                <a:ea typeface="+mn-lt"/>
                <a:cs typeface="+mn-lt"/>
              </a:rPr>
              <a:t> Face </a:t>
            </a:r>
            <a:r>
              <a:rPr lang="pt-BR" sz="2200" b="1" dirty="0" err="1">
                <a:ea typeface="+mn-lt"/>
                <a:cs typeface="+mn-lt"/>
              </a:rPr>
              <a:t>Mask</a:t>
            </a:r>
            <a:r>
              <a:rPr lang="pt-BR" sz="2200" b="1" dirty="0">
                <a:ea typeface="+mn-lt"/>
                <a:cs typeface="+mn-lt"/>
              </a:rPr>
              <a:t> </a:t>
            </a:r>
            <a:r>
              <a:rPr lang="pt-BR" sz="2200" b="1" dirty="0" err="1">
                <a:ea typeface="+mn-lt"/>
                <a:cs typeface="+mn-lt"/>
              </a:rPr>
              <a:t>Prefiltering</a:t>
            </a:r>
            <a:r>
              <a:rPr lang="pt-BR" sz="2200" b="1" dirty="0">
                <a:ea typeface="+mn-lt"/>
                <a:cs typeface="+mn-lt"/>
              </a:rPr>
              <a:t> </a:t>
            </a:r>
            <a:r>
              <a:rPr lang="pt-BR" sz="2200" b="1" dirty="0" err="1">
                <a:ea typeface="+mn-lt"/>
                <a:cs typeface="+mn-lt"/>
              </a:rPr>
              <a:t>and</a:t>
            </a:r>
            <a:r>
              <a:rPr lang="pt-BR" sz="2200" b="1" dirty="0">
                <a:ea typeface="+mn-lt"/>
                <a:cs typeface="+mn-lt"/>
              </a:rPr>
              <a:t> Pixel-</a:t>
            </a:r>
            <a:r>
              <a:rPr lang="pt-BR" sz="2200" b="1" dirty="0" err="1">
                <a:ea typeface="+mn-lt"/>
                <a:cs typeface="+mn-lt"/>
              </a:rPr>
              <a:t>Based</a:t>
            </a:r>
            <a:r>
              <a:rPr lang="pt-BR" sz="2200" b="1" dirty="0">
                <a:ea typeface="+mn-lt"/>
                <a:cs typeface="+mn-lt"/>
              </a:rPr>
              <a:t> </a:t>
            </a:r>
            <a:r>
              <a:rPr lang="pt-BR" sz="2200" b="1" dirty="0" err="1">
                <a:ea typeface="+mn-lt"/>
                <a:cs typeface="+mn-lt"/>
              </a:rPr>
              <a:t>Hierarchical-Feature</a:t>
            </a:r>
            <a:r>
              <a:rPr lang="pt-BR" sz="2200" b="1" dirty="0">
                <a:ea typeface="+mn-lt"/>
                <a:cs typeface="+mn-lt"/>
              </a:rPr>
              <a:t> </a:t>
            </a:r>
            <a:r>
              <a:rPr lang="pt-BR" sz="2200" b="1" dirty="0" err="1">
                <a:ea typeface="+mn-lt"/>
                <a:cs typeface="+mn-lt"/>
              </a:rPr>
              <a:t>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a:ea typeface="+mn-lt"/>
                <a:cs typeface="+mn-lt"/>
              </a:rPr>
              <a:t>LAWRENCE, S.; GILES, C. L.; TSOI, A. C.; BACK, A. D. </a:t>
            </a:r>
            <a:r>
              <a:rPr lang="pt-BR" sz="2200" b="1">
                <a:ea typeface="+mn-lt"/>
                <a:cs typeface="+mn-lt"/>
              </a:rPr>
              <a:t>Face </a:t>
            </a:r>
            <a:r>
              <a:rPr lang="pt-BR" sz="2200" b="1" err="1">
                <a:ea typeface="+mn-lt"/>
                <a:cs typeface="+mn-lt"/>
              </a:rPr>
              <a:t>Recognition</a:t>
            </a:r>
            <a:r>
              <a:rPr lang="pt-BR" sz="2200" b="1">
                <a:ea typeface="+mn-lt"/>
                <a:cs typeface="+mn-lt"/>
              </a:rPr>
              <a:t>: A </a:t>
            </a:r>
            <a:r>
              <a:rPr lang="pt-BR" sz="2200" b="1" err="1">
                <a:ea typeface="+mn-lt"/>
                <a:cs typeface="+mn-lt"/>
              </a:rPr>
              <a:t>Convolutional</a:t>
            </a:r>
            <a:r>
              <a:rPr lang="pt-BR" sz="2200" b="1">
                <a:ea typeface="+mn-lt"/>
                <a:cs typeface="+mn-lt"/>
              </a:rPr>
              <a:t> Neural-Network Approach</a:t>
            </a:r>
            <a:r>
              <a:rPr lang="pt-BR" sz="2200">
                <a:ea typeface="+mn-lt"/>
                <a:cs typeface="+mn-lt"/>
              </a:rPr>
              <a:t>. IEEE </a:t>
            </a:r>
            <a:r>
              <a:rPr lang="pt-BR" sz="2200" err="1">
                <a:ea typeface="+mn-lt"/>
                <a:cs typeface="+mn-lt"/>
              </a:rPr>
              <a:t>Transactions</a:t>
            </a:r>
            <a:r>
              <a:rPr lang="pt-BR" sz="2200">
                <a:ea typeface="+mn-lt"/>
                <a:cs typeface="+mn-lt"/>
              </a:rPr>
              <a:t> </a:t>
            </a:r>
            <a:r>
              <a:rPr lang="pt-BR" sz="2200" err="1">
                <a:ea typeface="+mn-lt"/>
                <a:cs typeface="+mn-lt"/>
              </a:rPr>
              <a:t>on</a:t>
            </a:r>
            <a:r>
              <a:rPr lang="pt-BR" sz="2200">
                <a:ea typeface="+mn-lt"/>
                <a:cs typeface="+mn-lt"/>
              </a:rPr>
              <a:t> Neural Networks, Vol. 8, No. 1. 1997. DOI 10.1109/72.554195.</a:t>
            </a:r>
            <a:endParaRPr lang="en-US" sz="2200">
              <a:ea typeface="+mn-lt"/>
              <a:cs typeface="+mn-lt"/>
            </a:endParaRPr>
          </a:p>
          <a:p>
            <a:pPr marL="457200" indent="-457200">
              <a:buFontTx/>
              <a:buAutoNum type="arabicPeriod" startAt="5"/>
            </a:pPr>
            <a:r>
              <a:rPr lang="pt-BR" sz="2200">
                <a:ea typeface="+mn-lt"/>
                <a:cs typeface="+mn-lt"/>
              </a:rPr>
              <a:t>QIN, B.; LI, D. </a:t>
            </a:r>
            <a:r>
              <a:rPr lang="pt-BR" sz="2200" b="1" err="1">
                <a:ea typeface="+mn-lt"/>
                <a:cs typeface="+mn-lt"/>
              </a:rPr>
              <a:t>Identifying</a:t>
            </a:r>
            <a:r>
              <a:rPr lang="pt-BR" sz="2200" b="1">
                <a:ea typeface="+mn-lt"/>
                <a:cs typeface="+mn-lt"/>
              </a:rPr>
              <a:t> </a:t>
            </a:r>
            <a:r>
              <a:rPr lang="pt-BR" sz="2200" b="1" err="1">
                <a:ea typeface="+mn-lt"/>
                <a:cs typeface="+mn-lt"/>
              </a:rPr>
              <a:t>Facemask-wearing</a:t>
            </a:r>
            <a:r>
              <a:rPr lang="pt-BR" sz="2200" b="1">
                <a:ea typeface="+mn-lt"/>
                <a:cs typeface="+mn-lt"/>
              </a:rPr>
              <a:t> </a:t>
            </a:r>
            <a:r>
              <a:rPr lang="pt-BR" sz="2200" b="1" err="1">
                <a:ea typeface="+mn-lt"/>
                <a:cs typeface="+mn-lt"/>
              </a:rPr>
              <a:t>Condition</a:t>
            </a:r>
            <a:r>
              <a:rPr lang="pt-BR" sz="2200" b="1">
                <a:ea typeface="+mn-lt"/>
                <a:cs typeface="+mn-lt"/>
              </a:rPr>
              <a:t> </a:t>
            </a:r>
            <a:r>
              <a:rPr lang="pt-BR" sz="2200" b="1" err="1">
                <a:ea typeface="+mn-lt"/>
                <a:cs typeface="+mn-lt"/>
              </a:rPr>
              <a:t>Using</a:t>
            </a:r>
            <a:r>
              <a:rPr lang="pt-BR" sz="2200" b="1">
                <a:ea typeface="+mn-lt"/>
                <a:cs typeface="+mn-lt"/>
              </a:rPr>
              <a:t> </a:t>
            </a:r>
            <a:r>
              <a:rPr lang="pt-BR" sz="2200" b="1" err="1">
                <a:ea typeface="+mn-lt"/>
                <a:cs typeface="+mn-lt"/>
              </a:rPr>
              <a:t>Image</a:t>
            </a:r>
            <a:r>
              <a:rPr lang="pt-BR" sz="2200" b="1">
                <a:ea typeface="+mn-lt"/>
                <a:cs typeface="+mn-lt"/>
              </a:rPr>
              <a:t> </a:t>
            </a:r>
            <a:r>
              <a:rPr lang="pt-BR" sz="2200" b="1" err="1">
                <a:ea typeface="+mn-lt"/>
                <a:cs typeface="+mn-lt"/>
              </a:rPr>
              <a:t>SuperResolution</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Classification</a:t>
            </a:r>
            <a:r>
              <a:rPr lang="pt-BR" sz="2200" b="1">
                <a:ea typeface="+mn-lt"/>
                <a:cs typeface="+mn-lt"/>
              </a:rPr>
              <a:t> Network </a:t>
            </a:r>
            <a:r>
              <a:rPr lang="pt-BR" sz="2200" b="1" err="1">
                <a:ea typeface="+mn-lt"/>
                <a:cs typeface="+mn-lt"/>
              </a:rPr>
              <a:t>to</a:t>
            </a:r>
            <a:r>
              <a:rPr lang="pt-BR" sz="2200" b="1">
                <a:ea typeface="+mn-lt"/>
                <a:cs typeface="+mn-lt"/>
              </a:rPr>
              <a:t> </a:t>
            </a:r>
            <a:r>
              <a:rPr lang="pt-BR" sz="2200" b="1" err="1">
                <a:ea typeface="+mn-lt"/>
                <a:cs typeface="+mn-lt"/>
              </a:rPr>
              <a:t>Prevent</a:t>
            </a:r>
            <a:r>
              <a:rPr lang="pt-BR" sz="2200" b="1">
                <a:ea typeface="+mn-lt"/>
                <a:cs typeface="+mn-lt"/>
              </a:rPr>
              <a:t> COVID-19. </a:t>
            </a:r>
            <a:r>
              <a:rPr lang="pt-BR" sz="2200">
                <a:ea typeface="+mn-lt"/>
                <a:cs typeface="+mn-lt"/>
              </a:rPr>
              <a:t>2020. DOI 10.21203/rs.3.rs-28668/v1.</a:t>
            </a:r>
            <a:endParaRPr lang="pt-BR" sz="2200">
              <a:cs typeface="Calibri"/>
            </a:endParaRPr>
          </a:p>
          <a:p>
            <a:pPr marL="457200" indent="-457200">
              <a:buAutoNum type="arabicPeriod" startAt="5"/>
            </a:pPr>
            <a:r>
              <a:rPr lang="pt-BR" sz="2200">
                <a:ea typeface="+mn-lt"/>
                <a:cs typeface="+mn-lt"/>
              </a:rPr>
              <a:t>WANG, Z.; et al. </a:t>
            </a:r>
            <a:r>
              <a:rPr lang="pt-BR" sz="2200" b="1" err="1">
                <a:ea typeface="+mn-lt"/>
                <a:cs typeface="+mn-lt"/>
              </a:rPr>
              <a:t>Masked</a:t>
            </a:r>
            <a:r>
              <a:rPr lang="pt-BR" sz="2200" b="1">
                <a:ea typeface="+mn-lt"/>
                <a:cs typeface="+mn-lt"/>
              </a:rPr>
              <a:t> Face </a:t>
            </a:r>
            <a:r>
              <a:rPr lang="pt-BR" sz="2200" b="1" err="1">
                <a:ea typeface="+mn-lt"/>
                <a:cs typeface="+mn-lt"/>
              </a:rPr>
              <a:t>Recognition</a:t>
            </a:r>
            <a:r>
              <a:rPr lang="pt-BR" sz="2200" b="1">
                <a:ea typeface="+mn-lt"/>
                <a:cs typeface="+mn-lt"/>
              </a:rPr>
              <a:t> </a:t>
            </a:r>
            <a:r>
              <a:rPr lang="pt-BR" sz="2200" b="1" err="1">
                <a:ea typeface="+mn-lt"/>
                <a:cs typeface="+mn-lt"/>
              </a:rPr>
              <a:t>Dataset</a:t>
            </a:r>
            <a:r>
              <a:rPr lang="pt-BR" sz="2200" b="1">
                <a:ea typeface="+mn-lt"/>
                <a:cs typeface="+mn-lt"/>
              </a:rPr>
              <a:t> </a:t>
            </a:r>
            <a:r>
              <a:rPr lang="pt-BR" sz="2200" b="1" err="1">
                <a:ea typeface="+mn-lt"/>
                <a:cs typeface="+mn-lt"/>
              </a:rPr>
              <a:t>and</a:t>
            </a:r>
            <a:r>
              <a:rPr lang="pt-BR" sz="2200" b="1">
                <a:ea typeface="+mn-lt"/>
                <a:cs typeface="+mn-lt"/>
              </a:rPr>
              <a:t> </a:t>
            </a:r>
            <a:r>
              <a:rPr lang="pt-BR" sz="2200" b="1" err="1">
                <a:ea typeface="+mn-lt"/>
                <a:cs typeface="+mn-lt"/>
              </a:rPr>
              <a:t>Application</a:t>
            </a:r>
            <a:r>
              <a:rPr lang="pt-BR" sz="2200">
                <a:ea typeface="+mn-lt"/>
                <a:cs typeface="+mn-lt"/>
              </a:rPr>
              <a:t>. 2020. </a:t>
            </a:r>
            <a:r>
              <a:rPr lang="pt-BR" sz="2200" err="1">
                <a:ea typeface="+mn-lt"/>
                <a:cs typeface="+mn-lt"/>
              </a:rPr>
              <a:t>arXiv</a:t>
            </a:r>
            <a:r>
              <a:rPr lang="pt-BR" sz="2200">
                <a:ea typeface="+mn-lt"/>
                <a:cs typeface="+mn-lt"/>
              </a:rPr>
              <a:t> 2003.09093v2.</a:t>
            </a:r>
          </a:p>
          <a:p>
            <a:pPr marL="457200" indent="-457200">
              <a:buAutoNum type="arabicPeriod" startAt="5"/>
            </a:pPr>
            <a:r>
              <a:rPr lang="pt-BR" sz="2200">
                <a:ea typeface="+mn-lt"/>
                <a:cs typeface="+mn-lt"/>
              </a:rPr>
              <a:t>YIN, X.; LIU, X. </a:t>
            </a:r>
            <a:r>
              <a:rPr lang="pt-BR" sz="2200" b="1" err="1">
                <a:ea typeface="+mn-lt"/>
                <a:cs typeface="+mn-lt"/>
              </a:rPr>
              <a:t>Multi-Task</a:t>
            </a:r>
            <a:r>
              <a:rPr lang="pt-BR" sz="2200" b="1">
                <a:ea typeface="+mn-lt"/>
                <a:cs typeface="+mn-lt"/>
              </a:rPr>
              <a:t> </a:t>
            </a:r>
            <a:r>
              <a:rPr lang="pt-BR" sz="2200" b="1" err="1">
                <a:ea typeface="+mn-lt"/>
                <a:cs typeface="+mn-lt"/>
              </a:rPr>
              <a:t>Convolutional</a:t>
            </a:r>
            <a:r>
              <a:rPr lang="pt-BR" sz="2200" b="1">
                <a:ea typeface="+mn-lt"/>
                <a:cs typeface="+mn-lt"/>
              </a:rPr>
              <a:t> Neural Network for Pose-</a:t>
            </a:r>
            <a:r>
              <a:rPr lang="pt-BR" sz="2200" b="1" err="1">
                <a:ea typeface="+mn-lt"/>
                <a:cs typeface="+mn-lt"/>
              </a:rPr>
              <a:t>Invariant</a:t>
            </a:r>
            <a:r>
              <a:rPr lang="pt-BR" sz="2200" b="1">
                <a:ea typeface="+mn-lt"/>
                <a:cs typeface="+mn-lt"/>
              </a:rPr>
              <a:t> Face </a:t>
            </a:r>
            <a:r>
              <a:rPr lang="pt-BR" sz="2200" b="1" err="1">
                <a:ea typeface="+mn-lt"/>
                <a:cs typeface="+mn-lt"/>
              </a:rPr>
              <a:t>Recognition</a:t>
            </a:r>
            <a:r>
              <a:rPr lang="pt-BR" sz="2200">
                <a:ea typeface="+mn-lt"/>
                <a:cs typeface="+mn-lt"/>
              </a:rPr>
              <a:t>. IEEE </a:t>
            </a:r>
            <a:r>
              <a:rPr lang="pt-BR" sz="2200" err="1">
                <a:ea typeface="+mn-lt"/>
                <a:cs typeface="+mn-lt"/>
              </a:rPr>
              <a:t>Transactions</a:t>
            </a:r>
            <a:r>
              <a:rPr lang="pt-BR" sz="2200">
                <a:ea typeface="+mn-lt"/>
                <a:cs typeface="+mn-lt"/>
              </a:rPr>
              <a:t> </a:t>
            </a:r>
            <a:r>
              <a:rPr lang="pt-BR" sz="2200" err="1">
                <a:ea typeface="+mn-lt"/>
                <a:cs typeface="+mn-lt"/>
              </a:rPr>
              <a:t>on</a:t>
            </a:r>
            <a:r>
              <a:rPr lang="pt-BR" sz="2200">
                <a:ea typeface="+mn-lt"/>
                <a:cs typeface="+mn-lt"/>
              </a:rPr>
              <a:t> </a:t>
            </a:r>
            <a:r>
              <a:rPr lang="pt-BR" sz="2200" err="1">
                <a:ea typeface="+mn-lt"/>
                <a:cs typeface="+mn-lt"/>
              </a:rPr>
              <a:t>Image</a:t>
            </a:r>
            <a:r>
              <a:rPr lang="pt-BR" sz="2200">
                <a:ea typeface="+mn-lt"/>
                <a:cs typeface="+mn-lt"/>
              </a:rPr>
              <a:t> </a:t>
            </a:r>
            <a:r>
              <a:rPr lang="pt-BR" sz="2200" err="1">
                <a:ea typeface="+mn-lt"/>
                <a:cs typeface="+mn-lt"/>
              </a:rPr>
              <a:t>Processing</a:t>
            </a:r>
            <a:r>
              <a:rPr lang="pt-BR" sz="2200">
                <a:ea typeface="+mn-lt"/>
                <a:cs typeface="+mn-lt"/>
              </a:rPr>
              <a:t>. 2018. DOI 10.1109/TIP.2017.2765830.</a:t>
            </a:r>
          </a:p>
          <a:p>
            <a:pPr marL="457200" indent="-457200">
              <a:buAutoNum type="arabicPeriod" startAt="5"/>
            </a:pPr>
            <a:r>
              <a:rPr lang="pt-BR" sz="2200">
                <a:ea typeface="+mn-lt"/>
                <a:cs typeface="+mn-lt"/>
              </a:rPr>
              <a:t>JIANG, M.; FAN, X. </a:t>
            </a:r>
            <a:r>
              <a:rPr lang="pt-BR" sz="2200" b="1" err="1">
                <a:ea typeface="+mn-lt"/>
                <a:cs typeface="+mn-lt"/>
              </a:rPr>
              <a:t>RetinaMask</a:t>
            </a:r>
            <a:r>
              <a:rPr lang="pt-BR" sz="2200" b="1">
                <a:ea typeface="+mn-lt"/>
                <a:cs typeface="+mn-lt"/>
              </a:rPr>
              <a:t>: A Face </a:t>
            </a:r>
            <a:r>
              <a:rPr lang="pt-BR" sz="2200" b="1" err="1">
                <a:ea typeface="+mn-lt"/>
                <a:cs typeface="+mn-lt"/>
              </a:rPr>
              <a:t>Mask</a:t>
            </a:r>
            <a:r>
              <a:rPr lang="pt-BR" sz="2200" b="1">
                <a:ea typeface="+mn-lt"/>
                <a:cs typeface="+mn-lt"/>
              </a:rPr>
              <a:t> Detector</a:t>
            </a:r>
            <a:r>
              <a:rPr lang="pt-BR" sz="2200">
                <a:ea typeface="+mn-lt"/>
                <a:cs typeface="+mn-lt"/>
              </a:rPr>
              <a:t>. 2020. </a:t>
            </a:r>
            <a:r>
              <a:rPr lang="pt-BR" sz="2200" err="1">
                <a:ea typeface="+mn-lt"/>
                <a:cs typeface="+mn-lt"/>
              </a:rPr>
              <a:t>arXiv</a:t>
            </a:r>
            <a:r>
              <a:rPr lang="pt-BR" sz="2200">
                <a:ea typeface="+mn-lt"/>
                <a:cs typeface="+mn-lt"/>
              </a:rPr>
              <a:t> 2005.03950.</a:t>
            </a:r>
          </a:p>
          <a:p>
            <a:pPr marL="457200" indent="-457200">
              <a:buAutoNum type="arabicPeriod" startAt="5"/>
            </a:pPr>
            <a:r>
              <a:rPr lang="pt-BR" sz="2200">
                <a:ea typeface="+mn-lt"/>
                <a:cs typeface="+mn-lt"/>
              </a:rPr>
              <a:t>MATSUGU, M.; MORI, K.; MITARI, Y.; KANEDA, Y. </a:t>
            </a:r>
            <a:r>
              <a:rPr lang="pt-BR" sz="2200" b="1" err="1">
                <a:ea typeface="+mn-lt"/>
                <a:cs typeface="+mn-lt"/>
              </a:rPr>
              <a:t>Subject</a:t>
            </a:r>
            <a:r>
              <a:rPr lang="pt-BR" sz="2200" b="1">
                <a:ea typeface="+mn-lt"/>
                <a:cs typeface="+mn-lt"/>
              </a:rPr>
              <a:t> </a:t>
            </a:r>
            <a:r>
              <a:rPr lang="pt-BR" sz="2200" b="1" err="1">
                <a:ea typeface="+mn-lt"/>
                <a:cs typeface="+mn-lt"/>
              </a:rPr>
              <a:t>independent</a:t>
            </a:r>
            <a:r>
              <a:rPr lang="pt-BR" sz="2200" b="1">
                <a:ea typeface="+mn-lt"/>
                <a:cs typeface="+mn-lt"/>
              </a:rPr>
              <a:t> facial </a:t>
            </a:r>
            <a:r>
              <a:rPr lang="pt-BR" sz="2200" b="1" err="1">
                <a:ea typeface="+mn-lt"/>
                <a:cs typeface="+mn-lt"/>
              </a:rPr>
              <a:t>expression</a:t>
            </a:r>
            <a:r>
              <a:rPr lang="pt-BR" sz="2200" b="1">
                <a:ea typeface="+mn-lt"/>
                <a:cs typeface="+mn-lt"/>
              </a:rPr>
              <a:t> </a:t>
            </a:r>
            <a:r>
              <a:rPr lang="pt-BR" sz="2200" b="1" err="1">
                <a:ea typeface="+mn-lt"/>
                <a:cs typeface="+mn-lt"/>
              </a:rPr>
              <a:t>recognition</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robust</a:t>
            </a:r>
            <a:r>
              <a:rPr lang="pt-BR" sz="2200" b="1">
                <a:ea typeface="+mn-lt"/>
                <a:cs typeface="+mn-lt"/>
              </a:rPr>
              <a:t> face </a:t>
            </a:r>
            <a:r>
              <a:rPr lang="pt-BR" sz="2200" b="1" err="1">
                <a:ea typeface="+mn-lt"/>
                <a:cs typeface="+mn-lt"/>
              </a:rPr>
              <a:t>detection</a:t>
            </a:r>
            <a:r>
              <a:rPr lang="pt-BR" sz="2200" b="1">
                <a:ea typeface="+mn-lt"/>
                <a:cs typeface="+mn-lt"/>
              </a:rPr>
              <a:t> </a:t>
            </a:r>
            <a:r>
              <a:rPr lang="pt-BR" sz="2200" b="1" err="1">
                <a:ea typeface="+mn-lt"/>
                <a:cs typeface="+mn-lt"/>
              </a:rPr>
              <a:t>using</a:t>
            </a:r>
            <a:r>
              <a:rPr lang="pt-BR" sz="2200" b="1">
                <a:ea typeface="+mn-lt"/>
                <a:cs typeface="+mn-lt"/>
              </a:rPr>
              <a:t> a </a:t>
            </a:r>
            <a:r>
              <a:rPr lang="pt-BR" sz="2200" b="1" err="1">
                <a:ea typeface="+mn-lt"/>
                <a:cs typeface="+mn-lt"/>
              </a:rPr>
              <a:t>convolutional</a:t>
            </a:r>
            <a:r>
              <a:rPr lang="pt-BR" sz="2200" b="1">
                <a:ea typeface="+mn-lt"/>
                <a:cs typeface="+mn-lt"/>
              </a:rPr>
              <a:t> neural network</a:t>
            </a:r>
            <a:r>
              <a:rPr lang="pt-BR" sz="2200">
                <a:ea typeface="+mn-lt"/>
                <a:cs typeface="+mn-lt"/>
              </a:rPr>
              <a:t>. Neural Networks, Volume 16, </a:t>
            </a:r>
            <a:r>
              <a:rPr lang="pt-BR" sz="2200" err="1">
                <a:ea typeface="+mn-lt"/>
                <a:cs typeface="+mn-lt"/>
              </a:rPr>
              <a:t>Issues</a:t>
            </a:r>
            <a:r>
              <a:rPr lang="pt-BR" sz="2200">
                <a:ea typeface="+mn-lt"/>
                <a:cs typeface="+mn-lt"/>
              </a:rPr>
              <a:t> 5-6, </a:t>
            </a:r>
            <a:r>
              <a:rPr lang="pt-BR" sz="2200" err="1">
                <a:ea typeface="+mn-lt"/>
                <a:cs typeface="+mn-lt"/>
              </a:rPr>
              <a:t>Pages</a:t>
            </a:r>
            <a:r>
              <a:rPr lang="pt-BR" sz="2200">
                <a:ea typeface="+mn-lt"/>
                <a:cs typeface="+mn-lt"/>
              </a:rPr>
              <a:t> 555-559. 2003. </a:t>
            </a:r>
            <a:r>
              <a:rPr lang="pt-BR" sz="2200"/>
              <a:t>DOI 10.1016/S0893-6080(03)00115-1.</a:t>
            </a:r>
            <a:endParaRPr lang="pt-BR" sz="220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4]</a:t>
            </a:r>
          </a:p>
        </p:txBody>
      </p:sp>
    </p:spTree>
    <p:extLst>
      <p:ext uri="{BB962C8B-B14F-4D97-AF65-F5344CB8AC3E}">
        <p14:creationId xmlns:p14="http://schemas.microsoft.com/office/powerpoint/2010/main" val="121919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a:ea typeface="+mn-lt"/>
                <a:cs typeface="+mn-lt"/>
              </a:rPr>
              <a:t>CHOLLET, F. </a:t>
            </a:r>
            <a:r>
              <a:rPr lang="pt-BR" sz="2200" b="1" err="1">
                <a:ea typeface="+mn-lt"/>
                <a:cs typeface="+mn-lt"/>
              </a:rPr>
              <a:t>Deep</a:t>
            </a:r>
            <a:r>
              <a:rPr lang="pt-BR" sz="2200" b="1">
                <a:ea typeface="+mn-lt"/>
                <a:cs typeface="+mn-lt"/>
              </a:rPr>
              <a:t> </a:t>
            </a:r>
            <a:r>
              <a:rPr lang="pt-BR" sz="2200" b="1" err="1">
                <a:ea typeface="+mn-lt"/>
                <a:cs typeface="+mn-lt"/>
              </a:rPr>
              <a:t>Learning</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Python</a:t>
            </a:r>
            <a:r>
              <a:rPr lang="pt-BR" sz="2200">
                <a:ea typeface="+mn-lt"/>
                <a:cs typeface="+mn-lt"/>
              </a:rPr>
              <a:t>. </a:t>
            </a:r>
            <a:r>
              <a:rPr lang="pt-BR" sz="2200" err="1">
                <a:ea typeface="+mn-lt"/>
                <a:cs typeface="+mn-lt"/>
              </a:rPr>
              <a:t>Manning</a:t>
            </a:r>
            <a:r>
              <a:rPr lang="pt-BR" sz="2200">
                <a:ea typeface="+mn-lt"/>
                <a:cs typeface="+mn-lt"/>
              </a:rPr>
              <a:t>. ISBN 9781617294433. NY, USA. 2018.</a:t>
            </a:r>
            <a:endParaRPr lang="pt-BR" sz="2200" b="1">
              <a:ea typeface="+mn-lt"/>
              <a:cs typeface="+mn-lt"/>
            </a:endParaRPr>
          </a:p>
          <a:p>
            <a:pPr marL="457200" indent="-457200">
              <a:buFont typeface="+mj-lt"/>
              <a:buAutoNum type="arabicPeriod" startAt="11"/>
            </a:pPr>
            <a:r>
              <a:rPr lang="pt-BR" sz="2200">
                <a:ea typeface="+mn-lt"/>
                <a:cs typeface="+mn-lt"/>
              </a:rPr>
              <a:t>GÉRON, A. </a:t>
            </a:r>
            <a:r>
              <a:rPr lang="en-US" sz="2200" b="1">
                <a:ea typeface="+mn-lt"/>
                <a:cs typeface="+mn-lt"/>
              </a:rPr>
              <a:t>Hands-On Machine Learning with </a:t>
            </a:r>
            <a:r>
              <a:rPr lang="en-US" sz="2200" b="1" err="1">
                <a:ea typeface="+mn-lt"/>
                <a:cs typeface="+mn-lt"/>
              </a:rPr>
              <a:t>Scikit</a:t>
            </a:r>
            <a:r>
              <a:rPr lang="en-US" sz="2200" b="1">
                <a:ea typeface="+mn-lt"/>
                <a:cs typeface="+mn-lt"/>
              </a:rPr>
              <a:t>-Learn &amp; </a:t>
            </a:r>
            <a:r>
              <a:rPr lang="en-US" sz="2200" b="1" err="1">
                <a:ea typeface="+mn-lt"/>
                <a:cs typeface="+mn-lt"/>
              </a:rPr>
              <a:t>TensorFlow</a:t>
            </a:r>
            <a:r>
              <a:rPr lang="en-US" sz="2200" b="1">
                <a:ea typeface="+mn-lt"/>
                <a:cs typeface="+mn-lt"/>
              </a:rPr>
              <a:t>: Concepts, Tools, And Techniques To Build Intelligent Systems</a:t>
            </a:r>
            <a:r>
              <a:rPr lang="en-US" sz="2200">
                <a:ea typeface="+mn-lt"/>
                <a:cs typeface="+mn-lt"/>
              </a:rPr>
              <a:t>. O’Reilly. ISBN 978-1-491-96229-9. CA, USA. 2017.</a:t>
            </a:r>
            <a:endParaRPr lang="pt-BR" sz="2200">
              <a:ea typeface="+mn-lt"/>
              <a:cs typeface="+mn-lt"/>
            </a:endParaRPr>
          </a:p>
          <a:p>
            <a:pPr marL="457200" indent="-457200">
              <a:buFont typeface="+mj-lt"/>
              <a:buAutoNum type="arabicPeriod" startAt="11"/>
            </a:pPr>
            <a:r>
              <a:rPr lang="pt-BR" sz="2200">
                <a:ea typeface="+mn-lt"/>
                <a:cs typeface="+mn-lt"/>
              </a:rPr>
              <a:t>JAMES, G.; WITTEN, D.; HASTIE, T.; TIBSHIRANI, R</a:t>
            </a:r>
            <a:r>
              <a:rPr lang="pt-BR" sz="2200" b="1">
                <a:ea typeface="+mn-lt"/>
                <a:cs typeface="+mn-lt"/>
              </a:rPr>
              <a:t>. </a:t>
            </a:r>
            <a:r>
              <a:rPr lang="en-US" sz="2200" b="1">
                <a:ea typeface="+mn-lt"/>
                <a:cs typeface="+mn-lt"/>
              </a:rPr>
              <a:t>An Introduction to Statistical Learning with Applications in R</a:t>
            </a:r>
            <a:r>
              <a:rPr lang="en-US" sz="2200">
                <a:ea typeface="+mn-lt"/>
                <a:cs typeface="+mn-lt"/>
              </a:rPr>
              <a:t>. Springer. ISBN 978-1-4614-7138-7. DOI 10.1007/978-1-4614-7138-7. NY, USA. 2015.</a:t>
            </a:r>
            <a:endParaRPr lang="pt-BR" sz="2200" b="1">
              <a:ea typeface="+mn-lt"/>
              <a:cs typeface="+mn-lt"/>
            </a:endParaRPr>
          </a:p>
          <a:p>
            <a:pPr marL="457200" indent="-457200">
              <a:buFont typeface="+mj-lt"/>
              <a:buAutoNum type="arabicPeriod" startAt="11"/>
            </a:pPr>
            <a:r>
              <a:rPr lang="pt-BR" sz="2200">
                <a:ea typeface="+mn-lt"/>
                <a:cs typeface="+mn-lt"/>
              </a:rPr>
              <a:t>HASTIE, T.; TIBSHIRANI, R.; FRIEDMAN, J. </a:t>
            </a:r>
            <a:r>
              <a:rPr lang="en-US" sz="2200" b="1">
                <a:ea typeface="+mn-lt"/>
                <a:cs typeface="+mn-lt"/>
              </a:rPr>
              <a:t>The Elements of Statistical Learning: Data Mining, Inference, and Prediction</a:t>
            </a:r>
            <a:r>
              <a:rPr lang="en-US" sz="2200">
                <a:ea typeface="+mn-lt"/>
                <a:cs typeface="+mn-lt"/>
              </a:rPr>
              <a:t>. Springer. ISBN 978-0-387-84858-7. DOI: 10.1007/b94608. NY, USA. 2009.</a:t>
            </a:r>
            <a:endParaRPr lang="pt-BR" sz="2200" b="1">
              <a:ea typeface="+mn-lt"/>
              <a:cs typeface="+mn-lt"/>
            </a:endParaRPr>
          </a:p>
          <a:p>
            <a:pPr marL="457200" indent="-457200">
              <a:buFont typeface="+mj-lt"/>
              <a:buAutoNum type="arabicPeriod" startAt="11"/>
            </a:pPr>
            <a:r>
              <a:rPr lang="pt-BR" sz="2200">
                <a:ea typeface="+mn-lt"/>
                <a:cs typeface="+mn-lt"/>
              </a:rPr>
              <a:t>KUHN, M.; JOHNSON, K. </a:t>
            </a:r>
            <a:r>
              <a:rPr lang="pt-BR" sz="2200" b="1" err="1">
                <a:ea typeface="+mn-lt"/>
                <a:cs typeface="+mn-lt"/>
              </a:rPr>
              <a:t>Applied</a:t>
            </a:r>
            <a:r>
              <a:rPr lang="pt-BR" sz="2200" b="1">
                <a:ea typeface="+mn-lt"/>
                <a:cs typeface="+mn-lt"/>
              </a:rPr>
              <a:t> </a:t>
            </a:r>
            <a:r>
              <a:rPr lang="pt-BR" sz="2200" b="1" err="1">
                <a:ea typeface="+mn-lt"/>
                <a:cs typeface="+mn-lt"/>
              </a:rPr>
              <a:t>Predictive</a:t>
            </a:r>
            <a:r>
              <a:rPr lang="pt-BR" sz="2200" b="1">
                <a:ea typeface="+mn-lt"/>
                <a:cs typeface="+mn-lt"/>
              </a:rPr>
              <a:t> </a:t>
            </a:r>
            <a:r>
              <a:rPr lang="pt-BR" sz="2200" b="1" err="1">
                <a:ea typeface="+mn-lt"/>
                <a:cs typeface="+mn-lt"/>
              </a:rPr>
              <a:t>Modeling</a:t>
            </a:r>
            <a:r>
              <a:rPr lang="pt-BR" sz="2200">
                <a:ea typeface="+mn-lt"/>
                <a:cs typeface="+mn-lt"/>
              </a:rPr>
              <a:t>. </a:t>
            </a:r>
            <a:r>
              <a:rPr lang="pt-BR" sz="2200" err="1">
                <a:ea typeface="+mn-lt"/>
                <a:cs typeface="+mn-lt"/>
              </a:rPr>
              <a:t>Springer</a:t>
            </a:r>
            <a:r>
              <a:rPr lang="pt-BR" sz="2200">
                <a:ea typeface="+mn-lt"/>
                <a:cs typeface="+mn-lt"/>
              </a:rPr>
              <a:t>. ISBN 978-1-4614-6849-3. DOI 10.1007/978-1-4614-6849-3. </a:t>
            </a:r>
            <a:r>
              <a:rPr lang="en-US" sz="2200">
                <a:ea typeface="+mn-lt"/>
                <a:cs typeface="+mn-lt"/>
              </a:rPr>
              <a:t>NY, USA. 2013.</a:t>
            </a:r>
            <a:endParaRPr lang="pt-BR" sz="2200" b="1">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4]</a:t>
            </a:r>
          </a:p>
        </p:txBody>
      </p:sp>
    </p:spTree>
    <p:extLst>
      <p:ext uri="{BB962C8B-B14F-4D97-AF65-F5344CB8AC3E}">
        <p14:creationId xmlns:p14="http://schemas.microsoft.com/office/powerpoint/2010/main" val="210874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a:solidFill>
                  <a:schemeClr val="bg1"/>
                </a:solidFill>
              </a:rPr>
              <a:t>Apresentando nosso time</a:t>
            </a:r>
          </a:p>
          <a:p>
            <a:pPr algn="ctr"/>
            <a:r>
              <a:rPr lang="pt-BR" sz="4800" b="1">
                <a:solidFill>
                  <a:schemeClr val="bg1"/>
                </a:solidFill>
              </a:rPr>
              <a:t>e progresso até o momento</a:t>
            </a:r>
            <a:endParaRPr lang="pt-BR" sz="360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err="1"/>
              <a:t>machine</a:t>
            </a:r>
            <a:r>
              <a:rPr lang="pt-BR" sz="2400" i="1"/>
              <a:t> </a:t>
            </a:r>
            <a:r>
              <a:rPr lang="pt-BR" sz="2400" i="1" err="1"/>
              <a:t>learning</a:t>
            </a:r>
            <a:r>
              <a:rPr lang="pt-BR" sz="2400"/>
              <a:t> que serão utilizadas (</a:t>
            </a:r>
            <a:r>
              <a:rPr lang="pt-BR" sz="2400" b="1"/>
              <a:t>apresentar resumidamente 20 artigos no mínimo</a:t>
            </a:r>
            <a:r>
              <a:rPr lang="pt-BR" sz="240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b="1" err="1">
                <a:ea typeface="+mn-lt"/>
                <a:cs typeface="+mn-lt"/>
              </a:rPr>
              <a:t>Keras</a:t>
            </a:r>
            <a:r>
              <a:rPr lang="pt-BR" sz="2200" b="1">
                <a:ea typeface="+mn-lt"/>
                <a:cs typeface="+mn-lt"/>
              </a:rPr>
              <a:t> API </a:t>
            </a:r>
            <a:r>
              <a:rPr lang="pt-BR" sz="2200" b="1" err="1">
                <a:ea typeface="+mn-lt"/>
                <a:cs typeface="+mn-lt"/>
              </a:rPr>
              <a:t>Reference</a:t>
            </a:r>
            <a:r>
              <a:rPr lang="pt-BR" sz="2200" b="1">
                <a:ea typeface="+mn-lt"/>
                <a:cs typeface="+mn-lt"/>
              </a:rPr>
              <a:t>.</a:t>
            </a:r>
            <a:r>
              <a:rPr lang="pt-BR" sz="2200">
                <a:ea typeface="+mn-lt"/>
                <a:cs typeface="+mn-lt"/>
              </a:rPr>
              <a:t> Disponível em &lt;https://keras.io/</a:t>
            </a:r>
            <a:r>
              <a:rPr lang="pt-BR" sz="2200" err="1">
                <a:ea typeface="+mn-lt"/>
                <a:cs typeface="+mn-lt"/>
              </a:rPr>
              <a:t>api</a:t>
            </a:r>
            <a:r>
              <a:rPr lang="pt-BR" sz="2200">
                <a:ea typeface="+mn-lt"/>
                <a:cs typeface="+mn-lt"/>
              </a:rPr>
              <a:t>/&gt;. Acesso em: 30 de Maio de 2020.</a:t>
            </a:r>
          </a:p>
          <a:p>
            <a:pPr marL="457200" indent="-457200">
              <a:buAutoNum type="arabicPeriod" startAt="16"/>
            </a:pPr>
            <a:r>
              <a:rPr lang="pt-BR" sz="2200">
                <a:ea typeface="+mn-lt"/>
                <a:cs typeface="+mn-lt"/>
              </a:rPr>
              <a:t>RUSSEL, S. J.; NORVIG, P. </a:t>
            </a:r>
            <a:r>
              <a:rPr lang="pt-BR" sz="2200" b="1">
                <a:ea typeface="+mn-lt"/>
                <a:cs typeface="+mn-lt"/>
              </a:rPr>
              <a:t>Artificial </a:t>
            </a:r>
            <a:r>
              <a:rPr lang="pt-BR" sz="2200" b="1" err="1">
                <a:ea typeface="+mn-lt"/>
                <a:cs typeface="+mn-lt"/>
              </a:rPr>
              <a:t>Intelligence</a:t>
            </a:r>
            <a:r>
              <a:rPr lang="pt-BR" sz="2200" b="1">
                <a:ea typeface="+mn-lt"/>
                <a:cs typeface="+mn-lt"/>
              </a:rPr>
              <a:t>: A </a:t>
            </a:r>
            <a:r>
              <a:rPr lang="pt-BR" sz="2200" b="1" err="1">
                <a:ea typeface="+mn-lt"/>
                <a:cs typeface="+mn-lt"/>
              </a:rPr>
              <a:t>Modern</a:t>
            </a:r>
            <a:r>
              <a:rPr lang="pt-BR" sz="2200" b="1">
                <a:ea typeface="+mn-lt"/>
                <a:cs typeface="+mn-lt"/>
              </a:rPr>
              <a:t> Approach. </a:t>
            </a:r>
            <a:r>
              <a:rPr lang="pt-BR" sz="2200">
                <a:ea typeface="+mn-lt"/>
                <a:cs typeface="+mn-lt"/>
              </a:rPr>
              <a:t>2010. DOI 10.1016/j.artint.2011.01.005.</a:t>
            </a:r>
            <a:endParaRPr lang="pt-BR" sz="2200">
              <a:highlight>
                <a:srgbClr val="FFFF00"/>
              </a:highlight>
              <a:ea typeface="+mn-lt"/>
              <a:cs typeface="+mn-lt"/>
            </a:endParaRPr>
          </a:p>
          <a:p>
            <a:pPr marL="457200" indent="-457200">
              <a:buAutoNum type="arabicPeriod" startAt="16"/>
            </a:pPr>
            <a:r>
              <a:rPr lang="pt-BR" sz="2200">
                <a:ea typeface="+mn-lt"/>
                <a:cs typeface="+mn-lt"/>
              </a:rPr>
              <a:t>LUNDBERG, S.; LEE, S. </a:t>
            </a:r>
            <a:r>
              <a:rPr lang="en-US" sz="2200" b="1">
                <a:ea typeface="+mn-lt"/>
                <a:cs typeface="+mn-lt"/>
              </a:rPr>
              <a:t>A Unified Approach to Interpreting Model Predictions</a:t>
            </a:r>
            <a:r>
              <a:rPr lang="pt-BR" sz="2200">
                <a:ea typeface="+mn-lt"/>
                <a:cs typeface="+mn-lt"/>
              </a:rPr>
              <a:t>. 2017. </a:t>
            </a:r>
            <a:r>
              <a:rPr lang="pt-BR" sz="2200" err="1">
                <a:ea typeface="+mn-lt"/>
                <a:cs typeface="+mn-lt"/>
              </a:rPr>
              <a:t>arXiv</a:t>
            </a:r>
            <a:r>
              <a:rPr lang="pt-BR" sz="2200">
                <a:ea typeface="+mn-lt"/>
                <a:cs typeface="+mn-lt"/>
              </a:rPr>
              <a:t> 1705.07874. </a:t>
            </a:r>
            <a:endParaRPr lang="pt-BR">
              <a:ea typeface="+mn-lt"/>
              <a:cs typeface="+mn-lt"/>
            </a:endParaRPr>
          </a:p>
          <a:p>
            <a:pPr marL="457200" indent="-457200">
              <a:buAutoNum type="arabicPeriod" startAt="16"/>
            </a:pPr>
            <a:r>
              <a:rPr lang="en-US" sz="2200">
                <a:ea typeface="+mn-lt"/>
                <a:cs typeface="+mn-lt"/>
              </a:rPr>
              <a:t>World Health Organization. </a:t>
            </a:r>
            <a:r>
              <a:rPr lang="en-US" sz="2200" b="1">
                <a:ea typeface="+mn-lt"/>
                <a:cs typeface="+mn-lt"/>
              </a:rPr>
              <a:t>Rational Use of Personal Protective Equipment for Coronavirus Disease (COVID-19) and Considerations During Severe Shortages.</a:t>
            </a:r>
            <a:r>
              <a:rPr lang="en-US" sz="2200">
                <a:ea typeface="+mn-lt"/>
                <a:cs typeface="+mn-lt"/>
              </a:rPr>
              <a:t> 2020. WHO/2019-nCov/</a:t>
            </a:r>
            <a:r>
              <a:rPr lang="en-US" sz="2200" err="1">
                <a:ea typeface="+mn-lt"/>
                <a:cs typeface="+mn-lt"/>
              </a:rPr>
              <a:t>IPC_PPE_use</a:t>
            </a:r>
            <a:r>
              <a:rPr lang="en-US" sz="2200">
                <a:ea typeface="+mn-lt"/>
                <a:cs typeface="+mn-lt"/>
              </a:rPr>
              <a:t>/2020.3.</a:t>
            </a:r>
            <a:endParaRPr lang="pt-BR">
              <a:ea typeface="+mn-lt"/>
              <a:cs typeface="+mn-lt"/>
            </a:endParaRPr>
          </a:p>
          <a:p>
            <a:pPr marL="457200" indent="-457200">
              <a:buAutoNum type="arabicPeriod" startAt="16"/>
            </a:pPr>
            <a:r>
              <a:rPr lang="pt-BR" sz="2200">
                <a:ea typeface="+mn-lt"/>
                <a:cs typeface="+mn-lt"/>
              </a:rPr>
              <a:t>SELVARAJU, R.; et al. </a:t>
            </a:r>
            <a:r>
              <a:rPr lang="pt-BR" sz="2200" b="1" err="1">
                <a:ea typeface="+mn-lt"/>
                <a:cs typeface="+mn-lt"/>
              </a:rPr>
              <a:t>Grad</a:t>
            </a:r>
            <a:r>
              <a:rPr lang="pt-BR" sz="2200" b="1">
                <a:ea typeface="+mn-lt"/>
                <a:cs typeface="+mn-lt"/>
              </a:rPr>
              <a:t>-CAM: Visual </a:t>
            </a:r>
            <a:r>
              <a:rPr lang="pt-BR" sz="2200" b="1" err="1">
                <a:ea typeface="+mn-lt"/>
                <a:cs typeface="+mn-lt"/>
              </a:rPr>
              <a:t>Explanations</a:t>
            </a:r>
            <a:r>
              <a:rPr lang="pt-BR" sz="2200" b="1">
                <a:ea typeface="+mn-lt"/>
                <a:cs typeface="+mn-lt"/>
              </a:rPr>
              <a:t> </a:t>
            </a:r>
            <a:r>
              <a:rPr lang="pt-BR" sz="2200" b="1" err="1">
                <a:ea typeface="+mn-lt"/>
                <a:cs typeface="+mn-lt"/>
              </a:rPr>
              <a:t>from</a:t>
            </a:r>
            <a:r>
              <a:rPr lang="pt-BR" sz="2200" b="1">
                <a:ea typeface="+mn-lt"/>
                <a:cs typeface="+mn-lt"/>
              </a:rPr>
              <a:t> </a:t>
            </a:r>
            <a:r>
              <a:rPr lang="pt-BR" sz="2200" b="1" err="1">
                <a:ea typeface="+mn-lt"/>
                <a:cs typeface="+mn-lt"/>
              </a:rPr>
              <a:t>Deep</a:t>
            </a:r>
            <a:r>
              <a:rPr lang="pt-BR" sz="2200" b="1">
                <a:ea typeface="+mn-lt"/>
                <a:cs typeface="+mn-lt"/>
              </a:rPr>
              <a:t> Networks via </a:t>
            </a:r>
            <a:r>
              <a:rPr lang="pt-BR" sz="2200" b="1" err="1">
                <a:ea typeface="+mn-lt"/>
                <a:cs typeface="+mn-lt"/>
              </a:rPr>
              <a:t>Gradient-based</a:t>
            </a:r>
            <a:r>
              <a:rPr lang="pt-BR" sz="2200" b="1">
                <a:ea typeface="+mn-lt"/>
                <a:cs typeface="+mn-lt"/>
              </a:rPr>
              <a:t> </a:t>
            </a:r>
            <a:r>
              <a:rPr lang="pt-BR" sz="2200" b="1" err="1">
                <a:ea typeface="+mn-lt"/>
                <a:cs typeface="+mn-lt"/>
              </a:rPr>
              <a:t>Localization</a:t>
            </a:r>
            <a:r>
              <a:rPr lang="pt-BR" sz="2200">
                <a:ea typeface="+mn-lt"/>
                <a:cs typeface="+mn-lt"/>
              </a:rPr>
              <a:t>. 2019. DOI 10.1007/s11263-019-01228-7.</a:t>
            </a:r>
            <a:endParaRPr lang="pt-BR">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err="1"/>
              <a:t>Prajna</a:t>
            </a:r>
            <a:r>
              <a:rPr lang="pt-BR" sz="1050" b="1" dirty="0"/>
              <a:t> </a:t>
            </a:r>
            <a:r>
              <a:rPr lang="pt-BR" sz="1050" b="1" dirty="0" err="1"/>
              <a:t>Bhandary</a:t>
            </a:r>
            <a:endParaRPr lang="pt-BR" sz="1050" b="1" dirty="0"/>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err="1"/>
              <a:t>Prajna</a:t>
            </a:r>
            <a:r>
              <a:rPr lang="pt-BR" sz="2200" b="1" dirty="0"/>
              <a:t> Bhandary</a:t>
            </a:r>
            <a:r>
              <a:rPr lang="pt-BR" sz="2200" baseline="30000" dirty="0"/>
              <a:t>1</a:t>
            </a:r>
            <a:r>
              <a:rPr lang="pt-BR" sz="2200" dirty="0"/>
              <a:t>, trata-se de um banco </a:t>
            </a:r>
            <a:r>
              <a:rPr lang="pt-BR" sz="2200" i="1" dirty="0" err="1"/>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err="1">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a:ea typeface="+mn-lt"/>
                  <a:cs typeface="+mn-lt"/>
                </a:rPr>
                <a:t>Localização da face</a:t>
              </a:r>
              <a:endParaRPr lang="en-US" sz="2400" b="1"/>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a:ea typeface="+mn-lt"/>
                  <a:cs typeface="+mn-lt"/>
                </a:rPr>
                <a:t>Extração e identificação de contornos da face</a:t>
              </a:r>
              <a:endParaRPr lang="en-US" sz="2400" b="1"/>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a:ea typeface="+mn-lt"/>
                  <a:cs typeface="+mn-lt"/>
                </a:rPr>
                <a:t>Adição de uma representação de máscara</a:t>
              </a:r>
              <a:endParaRPr lang="en-US" sz="2400" b="1"/>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a:ea typeface="+mn-lt"/>
                  <a:cs typeface="+mn-lt"/>
                </a:rPr>
                <a:t>Resultado final</a:t>
              </a:r>
              <a:endParaRPr lang="en-US" sz="2400" b="1"/>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a:solidFill>
                    <a:srgbClr val="002060"/>
                  </a:solidFill>
                  <a:ea typeface="+mn-lt"/>
                  <a:cs typeface="+mn-lt"/>
                </a:rPr>
                <a:t>+</a:t>
              </a:r>
              <a:endParaRPr lang="en-US" sz="4800" b="1">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err="1">
                <a:ea typeface="+mn-lt"/>
                <a:cs typeface="+mn-lt"/>
              </a:rPr>
              <a:t>National</a:t>
            </a:r>
            <a:r>
              <a:rPr lang="pt-BR" sz="2200" i="1" dirty="0">
                <a:ea typeface="+mn-lt"/>
                <a:cs typeface="+mn-lt"/>
              </a:rPr>
              <a:t> </a:t>
            </a:r>
            <a:r>
              <a:rPr lang="pt-BR" sz="2200" i="1" dirty="0" err="1">
                <a:ea typeface="+mn-lt"/>
                <a:cs typeface="+mn-lt"/>
              </a:rPr>
              <a:t>Engineering</a:t>
            </a:r>
            <a:r>
              <a:rPr lang="pt-BR" sz="2200" i="1" dirty="0">
                <a:ea typeface="+mn-lt"/>
                <a:cs typeface="+mn-lt"/>
              </a:rPr>
              <a:t> </a:t>
            </a:r>
            <a:r>
              <a:rPr lang="pt-BR" sz="2200" i="1" dirty="0" err="1">
                <a:ea typeface="+mn-lt"/>
                <a:cs typeface="+mn-lt"/>
              </a:rPr>
              <a:t>Research</a:t>
            </a:r>
            <a:r>
              <a:rPr lang="pt-BR" sz="2200" i="1" dirty="0">
                <a:ea typeface="+mn-lt"/>
                <a:cs typeface="+mn-lt"/>
              </a:rPr>
              <a:t> Center for </a:t>
            </a:r>
            <a:r>
              <a:rPr lang="pt-BR" sz="2200" i="1" dirty="0" err="1">
                <a:ea typeface="+mn-lt"/>
                <a:cs typeface="+mn-lt"/>
              </a:rPr>
              <a:t>Multimedia</a:t>
            </a:r>
            <a:r>
              <a:rPr lang="pt-BR" sz="2200" i="1" dirty="0">
                <a:ea typeface="+mn-lt"/>
                <a:cs typeface="+mn-lt"/>
              </a:rPr>
              <a:t>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a:t>
            </a:r>
            <a:r>
              <a:rPr lang="pt-BR" sz="1400" dirty="0" err="1"/>
              <a:t>dataset</a:t>
            </a:r>
            <a:r>
              <a:rPr lang="pt-BR" sz="1400" dirty="0"/>
              <a:t> pode ser visto no site da </a:t>
            </a:r>
            <a:r>
              <a:rPr lang="pt-BR" sz="1400" b="1" i="1" dirty="0"/>
              <a:t>Cornell </a:t>
            </a:r>
            <a:r>
              <a:rPr lang="pt-BR" sz="1400" b="1" i="1" dirty="0" err="1"/>
              <a:t>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err="1">
                <a:cs typeface="Calibri"/>
              </a:rPr>
              <a:t>as-is</a:t>
            </a:r>
            <a:r>
              <a:rPr lang="pt-BR" sz="2200" i="1" dirty="0">
                <a:cs typeface="Calibri"/>
              </a:rPr>
              <a:t>”</a:t>
            </a:r>
            <a:r>
              <a:rPr lang="pt-BR" sz="2200" dirty="0">
                <a:cs typeface="Calibri"/>
              </a:rPr>
              <a:t>, sem reclassificação das imagens, exclusão de casos dúbios ou curadoria de conteúdo. Entretanto, com uma avaliação visual superficial não-exaustiva, conseguimos observar algumas imagens mal-classificadas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err="1">
                <a:ea typeface="+mn-lt"/>
                <a:cs typeface="+mn-lt"/>
              </a:rPr>
              <a:t>train_test_split</a:t>
            </a:r>
            <a:r>
              <a:rPr lang="pt-BR" sz="2200" dirty="0">
                <a:ea typeface="+mn-lt"/>
                <a:cs typeface="+mn-lt"/>
              </a:rPr>
              <a:t> do </a:t>
            </a:r>
            <a:r>
              <a:rPr lang="pt-BR" sz="2200" b="1" i="1" dirty="0" err="1">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t>
            </a:r>
            <a:r>
              <a:rPr lang="pt-BR" sz="2200" i="1" dirty="0" err="1">
                <a:ea typeface="+mn-lt"/>
                <a:cs typeface="+mn-lt"/>
              </a:rPr>
              <a:t>augmentation</a:t>
            </a:r>
            <a:r>
              <a:rPr lang="pt-BR" sz="2200" i="1" dirty="0">
                <a:ea typeface="+mn-lt"/>
                <a:cs typeface="+mn-lt"/>
              </a:rPr>
              <a:t>,</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err="1">
                <a:ea typeface="+mn-lt"/>
                <a:cs typeface="+mn-lt"/>
              </a:rPr>
              <a:t>feature</a:t>
            </a:r>
            <a:r>
              <a:rPr lang="pt-BR" sz="2200" i="1" dirty="0">
                <a:ea typeface="+mn-lt"/>
                <a:cs typeface="+mn-lt"/>
              </a:rPr>
              <a:t> </a:t>
            </a:r>
            <a:r>
              <a:rPr lang="pt-BR" sz="2200" i="1" dirty="0" err="1">
                <a:ea typeface="+mn-lt"/>
                <a:cs typeface="+mn-lt"/>
              </a:rPr>
              <a:t>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err="1">
                <a:ea typeface="+mn-lt"/>
                <a:cs typeface="+mn-lt"/>
              </a:rPr>
              <a:t>Keras</a:t>
            </a:r>
            <a:r>
              <a:rPr lang="pt-BR" sz="2200" dirty="0">
                <a:ea typeface="+mn-lt"/>
                <a:cs typeface="+mn-lt"/>
              </a:rPr>
              <a:t> de </a:t>
            </a:r>
          </a:p>
          <a:p>
            <a:r>
              <a:rPr lang="pt-BR" sz="2200" i="1" dirty="0" err="1">
                <a:ea typeface="+mn-lt"/>
                <a:cs typeface="+mn-lt"/>
              </a:rPr>
              <a:t>ImageDataGenerator</a:t>
            </a:r>
            <a:r>
              <a:rPr lang="pt-BR" sz="2200" dirty="0">
                <a:ea typeface="+mn-lt"/>
                <a:cs typeface="+mn-lt"/>
              </a:rPr>
              <a:t> associado ao </a:t>
            </a:r>
            <a:r>
              <a:rPr lang="pt-BR" sz="2200" i="1" dirty="0" err="1">
                <a:ea typeface="+mn-lt"/>
                <a:cs typeface="+mn-lt"/>
              </a:rPr>
              <a:t>flow_from_dataframe</a:t>
            </a:r>
            <a:r>
              <a:rPr lang="pt-BR" sz="2200" i="1" dirty="0">
                <a:ea typeface="+mn-lt"/>
                <a:cs typeface="+mn-lt"/>
              </a:rPr>
              <a:t>,</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err="1">
                <a:ea typeface="+mn-lt"/>
                <a:cs typeface="+mn-lt"/>
              </a:rPr>
              <a:t>rotation_range</a:t>
            </a:r>
            <a:r>
              <a:rPr lang="pt-BR" sz="1200" b="1" dirty="0">
                <a:ea typeface="+mn-lt"/>
                <a:cs typeface="+mn-lt"/>
              </a:rPr>
              <a:t>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err="1">
                <a:ea typeface="+mn-lt"/>
                <a:cs typeface="+mn-lt"/>
              </a:rPr>
              <a:t>width_shift</a:t>
            </a:r>
            <a:r>
              <a:rPr lang="pt-BR" sz="1200" b="1" dirty="0">
                <a:ea typeface="+mn-lt"/>
                <a:cs typeface="+mn-lt"/>
              </a:rPr>
              <a:t> (0.2)</a:t>
            </a:r>
            <a:r>
              <a:rPr lang="pt-BR" sz="1200" dirty="0">
                <a:ea typeface="+mn-lt"/>
                <a:cs typeface="+mn-lt"/>
              </a:rPr>
              <a:t> e </a:t>
            </a:r>
            <a:r>
              <a:rPr lang="pt-BR" sz="1200" b="1" dirty="0" err="1">
                <a:ea typeface="+mn-lt"/>
                <a:cs typeface="+mn-lt"/>
              </a:rPr>
              <a:t>height_shift</a:t>
            </a:r>
            <a:r>
              <a:rPr lang="pt-BR" sz="1200" b="1" dirty="0">
                <a:ea typeface="+mn-lt"/>
                <a:cs typeface="+mn-lt"/>
              </a:rPr>
              <a: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err="1">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err="1">
                <a:ea typeface="+mn-lt"/>
                <a:cs typeface="+mn-lt"/>
              </a:rPr>
              <a:t>shear_range</a:t>
            </a:r>
            <a:r>
              <a:rPr lang="pt-BR" sz="1200" b="1" dirty="0">
                <a:ea typeface="+mn-lt"/>
                <a:cs typeface="+mn-lt"/>
              </a:rPr>
              <a:t>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err="1">
                <a:ea typeface="+mn-lt"/>
                <a:cs typeface="+mn-lt"/>
              </a:rPr>
              <a:t>zoom_range</a:t>
            </a:r>
            <a:r>
              <a:rPr lang="pt-BR" sz="1200" b="1" dirty="0">
                <a:ea typeface="+mn-lt"/>
                <a:cs typeface="+mn-lt"/>
              </a:rPr>
              <a:t>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err="1">
                <a:ea typeface="+mn-lt"/>
                <a:cs typeface="+mn-lt"/>
              </a:rPr>
              <a:t>horizontal_flip</a:t>
            </a:r>
            <a:r>
              <a:rPr lang="pt-BR" sz="1200" b="1" dirty="0">
                <a:ea typeface="+mn-lt"/>
                <a:cs typeface="+mn-lt"/>
              </a:rPr>
              <a:t> (Sim)</a:t>
            </a:r>
            <a:r>
              <a:rPr lang="pt-BR" sz="1200" dirty="0">
                <a:ea typeface="+mn-lt"/>
                <a:cs typeface="+mn-lt"/>
              </a:rPr>
              <a:t> argumento do tipo </a:t>
            </a:r>
            <a:r>
              <a:rPr lang="pt-BR" sz="1200" dirty="0" err="1">
                <a:ea typeface="+mn-lt"/>
                <a:cs typeface="+mn-lt"/>
              </a:rPr>
              <a:t>boleano</a:t>
            </a:r>
            <a:r>
              <a:rPr lang="pt-BR" sz="1200" dirty="0">
                <a:ea typeface="+mn-lt"/>
                <a:cs typeface="+mn-lt"/>
              </a:rPr>
              <a:t>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err="1">
                <a:ea typeface="+mn-lt"/>
                <a:cs typeface="+mn-lt"/>
              </a:rPr>
              <a:t>fill_mode</a:t>
            </a:r>
            <a:r>
              <a:rPr lang="pt-BR" sz="1200" b="1" dirty="0">
                <a:ea typeface="+mn-lt"/>
                <a:cs typeface="+mn-lt"/>
              </a:rPr>
              <a:t> (Mais próximo/</a:t>
            </a:r>
            <a:r>
              <a:rPr lang="pt-BR" sz="1200" b="1" dirty="0" err="1">
                <a:ea typeface="+mn-lt"/>
                <a:cs typeface="+mn-lt"/>
              </a:rPr>
              <a:t>Nearest</a:t>
            </a:r>
            <a:r>
              <a:rPr lang="pt-BR" sz="1200" b="1" dirty="0">
                <a:ea typeface="+mn-lt"/>
                <a:cs typeface="+mn-lt"/>
              </a:rPr>
              <a: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a:t>- Quais técnicas estatísticas e/ou de </a:t>
            </a:r>
            <a:r>
              <a:rPr lang="pt-BR" sz="2400" i="1" err="1"/>
              <a:t>machine</a:t>
            </a:r>
            <a:r>
              <a:rPr lang="pt-BR" sz="2400" i="1"/>
              <a:t> </a:t>
            </a:r>
            <a:r>
              <a:rPr lang="pt-BR" sz="2400" i="1" err="1"/>
              <a:t>learning</a:t>
            </a:r>
            <a:r>
              <a:rPr lang="pt-BR" sz="240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err="1"/>
              <a:t>ANN</a:t>
            </a:r>
            <a:r>
              <a:rPr lang="pt-BR" sz="2200" dirty="0" err="1"/>
              <a:t>s</a:t>
            </a:r>
            <a:r>
              <a:rPr lang="pt-BR" sz="2200" dirty="0"/>
              <a:t> (</a:t>
            </a:r>
            <a:r>
              <a:rPr lang="pt-BR" sz="2200" b="1" i="1" dirty="0"/>
              <a:t>Artificial Neural Networks</a:t>
            </a:r>
            <a:r>
              <a:rPr lang="pt-BR" sz="2200" dirty="0"/>
              <a:t>) e</a:t>
            </a:r>
          </a:p>
          <a:p>
            <a:pPr marL="342900" indent="-342900">
              <a:buFont typeface="Arial" panose="020B0604020202020204" pitchFamily="34" charset="0"/>
              <a:buChar char="•"/>
            </a:pPr>
            <a:r>
              <a:rPr lang="pt-BR" sz="2200" b="1" dirty="0" err="1"/>
              <a:t>CNN</a:t>
            </a:r>
            <a:r>
              <a:rPr lang="pt-BR" sz="2200" dirty="0" err="1"/>
              <a:t>s</a:t>
            </a:r>
            <a:r>
              <a:rPr lang="pt-BR" sz="2200" dirty="0"/>
              <a:t> (</a:t>
            </a:r>
            <a:r>
              <a:rPr lang="pt-BR" sz="2200" b="1" i="1" dirty="0" err="1"/>
              <a:t>Convolutional</a:t>
            </a:r>
            <a:r>
              <a:rPr lang="pt-BR" sz="2200" b="1" i="1" dirty="0"/>
              <a:t>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err="1"/>
              <a:t>Chief</a:t>
            </a:r>
            <a:r>
              <a:rPr lang="pt-BR" sz="2400" b="1"/>
              <a:t> Analytics Officer (CAO):</a:t>
            </a:r>
            <a:r>
              <a:rPr lang="pt-BR" sz="240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a:t>Leandro Daniel</a:t>
            </a:r>
          </a:p>
          <a:p>
            <a:endParaRPr lang="pt-BR" sz="2200" b="1" i="1"/>
          </a:p>
          <a:p>
            <a:pPr marL="230188" indent="-230188">
              <a:buFont typeface="Arial" panose="020B0604020202020204" pitchFamily="34" charset="0"/>
              <a:buChar char="•"/>
            </a:pPr>
            <a:r>
              <a:rPr lang="pt-BR" i="1"/>
              <a:t>Possui mais de 20 anos de experiência em desenvolvimento e arquitetura de software;</a:t>
            </a:r>
          </a:p>
          <a:p>
            <a:pPr marL="230188" indent="-230188">
              <a:buFont typeface="Arial" panose="020B0604020202020204" pitchFamily="34" charset="0"/>
              <a:buChar char="•"/>
            </a:pPr>
            <a:r>
              <a:rPr lang="pt-BR" i="1"/>
              <a:t>Formação como Analista de Sistemas e atualmente como Data </a:t>
            </a:r>
            <a:r>
              <a:rPr lang="pt-BR" i="1" err="1"/>
              <a:t>Scientist</a:t>
            </a:r>
            <a:r>
              <a:rPr lang="pt-BR" i="1"/>
              <a:t> pela FGV;</a:t>
            </a:r>
          </a:p>
          <a:p>
            <a:pPr marL="230188" indent="-230188">
              <a:buFont typeface="Arial" panose="020B0604020202020204" pitchFamily="34" charset="0"/>
              <a:buChar char="•"/>
            </a:pPr>
            <a:r>
              <a:rPr lang="pt-BR" i="1" err="1"/>
              <a:t>Co-fundador</a:t>
            </a:r>
            <a:r>
              <a:rPr lang="pt-BR" i="1"/>
              <a:t> do primeiro grupo de arquitetura de software Microsoft: .NET </a:t>
            </a:r>
            <a:r>
              <a:rPr lang="pt-BR" i="1" err="1"/>
              <a:t>Architects</a:t>
            </a:r>
            <a:r>
              <a:rPr lang="pt-BR" i="1"/>
              <a:t>;</a:t>
            </a:r>
          </a:p>
          <a:p>
            <a:pPr marL="230188" indent="-230188">
              <a:buFont typeface="Arial" panose="020B0604020202020204" pitchFamily="34" charset="0"/>
              <a:buChar char="•"/>
            </a:pPr>
            <a:r>
              <a:rPr lang="pt-BR" i="1"/>
              <a:t>Autor de diversos artigos de tecnologia no portal </a:t>
            </a:r>
            <a:r>
              <a:rPr lang="pt-BR" i="1" err="1"/>
              <a:t>DevMedia</a:t>
            </a:r>
            <a:r>
              <a:rPr lang="pt-BR" i="1"/>
              <a:t>, onde já foi Editor Técnico;</a:t>
            </a:r>
          </a:p>
          <a:p>
            <a:pPr marL="230188" indent="-230188">
              <a:buFont typeface="Arial" panose="020B0604020202020204" pitchFamily="34" charset="0"/>
              <a:buChar char="•"/>
            </a:pPr>
            <a:r>
              <a:rPr lang="pt-BR" i="1"/>
              <a:t>Palestrante e coordenador de trilhas em grandes eventos de tecnologia, como o TDC (The </a:t>
            </a:r>
            <a:r>
              <a:rPr lang="pt-BR" i="1" err="1"/>
              <a:t>Developers</a:t>
            </a:r>
            <a:r>
              <a:rPr lang="pt-BR" i="1"/>
              <a:t> </a:t>
            </a:r>
            <a:r>
              <a:rPr lang="pt-BR" i="1" err="1"/>
              <a:t>Conference</a:t>
            </a:r>
            <a:r>
              <a:rPr lang="pt-BR" i="1"/>
              <a:t>), Microsoft TechNet e </a:t>
            </a:r>
            <a:r>
              <a:rPr lang="pt-BR" i="1" err="1"/>
              <a:t>QCon</a:t>
            </a:r>
            <a:r>
              <a:rPr lang="pt-BR" i="1"/>
              <a:t>.</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6"/>
                </a:rPr>
                <a:t>https://github.com/ldaniel</a:t>
              </a:r>
              <a:r>
                <a:rPr lang="pt-BR" i="1"/>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8"/>
                </a:rPr>
                <a:t>https://www.linkedin.com/in/leandrodaniel/</a:t>
              </a:r>
              <a:r>
                <a:rPr lang="pt-BR" i="1"/>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10"/>
                </a:rPr>
                <a:t>https://www.kaggle.com/leandrodaniel</a:t>
              </a:r>
              <a:r>
                <a:rPr lang="pt-BR" i="1"/>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a:t>- Quais técnicas estatísticas e/ou de </a:t>
            </a:r>
            <a:r>
              <a:rPr lang="pt-BR" sz="2400" i="1" err="1"/>
              <a:t>machine</a:t>
            </a:r>
            <a:r>
              <a:rPr lang="pt-BR" sz="2400" i="1"/>
              <a:t> </a:t>
            </a:r>
            <a:r>
              <a:rPr lang="pt-BR" sz="2400" i="1" err="1"/>
              <a:t>learning</a:t>
            </a:r>
            <a:r>
              <a:rPr lang="pt-BR" sz="240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a:t>
            </a:r>
            <a:r>
              <a:rPr lang="pt-BR" sz="2200" dirty="0" err="1"/>
              <a:t>convolucionais</a:t>
            </a:r>
            <a:r>
              <a:rPr lang="pt-BR" sz="2200" dirty="0"/>
              <a:t>,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a:ea typeface="+mn-lt"/>
                <a:cs typeface="+mn-lt"/>
              </a:rPr>
              <a:t>Explicar as camadas que vamos usar e as outras informações relevantes mencionadas a seguir:</a:t>
            </a:r>
            <a:endParaRPr lang="en-US" sz="2200">
              <a:ea typeface="+mn-lt"/>
              <a:cs typeface="+mn-lt"/>
            </a:endParaRPr>
          </a:p>
          <a:p>
            <a:pPr marL="285750" indent="-285750">
              <a:buFont typeface="Arial"/>
              <a:buChar char="•"/>
            </a:pPr>
            <a:endParaRPr lang="pt-BR" sz="2200">
              <a:ea typeface="+mn-lt"/>
              <a:cs typeface="+mn-lt"/>
            </a:endParaRPr>
          </a:p>
          <a:p>
            <a:pPr marL="285750" indent="-285750">
              <a:buFont typeface="Arial"/>
              <a:buChar char="•"/>
            </a:pPr>
            <a:r>
              <a:rPr lang="pt-BR" sz="2200" err="1">
                <a:ea typeface="+mn-lt"/>
                <a:cs typeface="+mn-lt"/>
              </a:rPr>
              <a:t>Flatten</a:t>
            </a:r>
            <a:endParaRPr lang="pt-BR" err="1">
              <a:ea typeface="+mn-lt"/>
              <a:cs typeface="+mn-lt"/>
            </a:endParaRPr>
          </a:p>
          <a:p>
            <a:pPr marL="285750" indent="-285750">
              <a:buFont typeface="Arial"/>
              <a:buChar char="•"/>
            </a:pPr>
            <a:r>
              <a:rPr lang="pt-BR" sz="2200" err="1">
                <a:ea typeface="+mn-lt"/>
                <a:cs typeface="+mn-lt"/>
              </a:rPr>
              <a:t>Dense</a:t>
            </a:r>
            <a:r>
              <a:rPr lang="pt-BR" sz="2200">
                <a:ea typeface="+mn-lt"/>
                <a:cs typeface="+mn-lt"/>
              </a:rPr>
              <a:t> (ativação </a:t>
            </a:r>
            <a:r>
              <a:rPr lang="pt-BR" sz="2200" err="1">
                <a:ea typeface="+mn-lt"/>
                <a:cs typeface="+mn-lt"/>
              </a:rPr>
              <a:t>relu</a:t>
            </a:r>
            <a:r>
              <a:rPr lang="pt-BR" sz="2200">
                <a:ea typeface="+mn-lt"/>
                <a:cs typeface="+mn-lt"/>
              </a:rPr>
              <a:t> e </a:t>
            </a:r>
            <a:r>
              <a:rPr lang="pt-BR" sz="2200" err="1">
                <a:ea typeface="+mn-lt"/>
                <a:cs typeface="+mn-lt"/>
              </a:rPr>
              <a:t>sigmoid</a:t>
            </a:r>
            <a:r>
              <a:rPr lang="pt-BR" sz="2200">
                <a:ea typeface="+mn-lt"/>
                <a:cs typeface="+mn-lt"/>
              </a:rPr>
              <a:t> para output)</a:t>
            </a:r>
            <a:endParaRPr lang="pt-BR">
              <a:ea typeface="+mn-lt"/>
              <a:cs typeface="+mn-lt"/>
            </a:endParaRPr>
          </a:p>
          <a:p>
            <a:pPr marL="285750" indent="-285750">
              <a:buFont typeface="Arial"/>
              <a:buChar char="•"/>
            </a:pPr>
            <a:r>
              <a:rPr lang="pt-BR" sz="2200" err="1">
                <a:ea typeface="+mn-lt"/>
                <a:cs typeface="+mn-lt"/>
              </a:rPr>
              <a:t>Dropout</a:t>
            </a:r>
            <a:endParaRPr lang="pt-BR" err="1">
              <a:ea typeface="+mn-lt"/>
              <a:cs typeface="+mn-lt"/>
            </a:endParaRPr>
          </a:p>
          <a:p>
            <a:pPr marL="285750" indent="-285750">
              <a:buFont typeface="Arial"/>
              <a:buChar char="•"/>
            </a:pPr>
            <a:r>
              <a:rPr lang="pt-BR" sz="2200">
                <a:ea typeface="+mn-lt"/>
                <a:cs typeface="+mn-lt"/>
              </a:rPr>
              <a:t>Conv2D</a:t>
            </a:r>
            <a:endParaRPr lang="pt-BR">
              <a:ea typeface="+mn-lt"/>
              <a:cs typeface="+mn-lt"/>
            </a:endParaRPr>
          </a:p>
          <a:p>
            <a:pPr marL="285750" indent="-285750">
              <a:buFont typeface="Arial"/>
              <a:buChar char="•"/>
            </a:pPr>
            <a:r>
              <a:rPr lang="pt-BR" sz="2200" err="1">
                <a:ea typeface="+mn-lt"/>
                <a:cs typeface="+mn-lt"/>
              </a:rPr>
              <a:t>BatchNormalization</a:t>
            </a:r>
            <a:endParaRPr lang="pt-BR" err="1">
              <a:ea typeface="+mn-lt"/>
              <a:cs typeface="+mn-lt"/>
            </a:endParaRPr>
          </a:p>
          <a:p>
            <a:pPr marL="285750" indent="-285750">
              <a:buFont typeface="Arial"/>
              <a:buChar char="•"/>
            </a:pPr>
            <a:r>
              <a:rPr lang="pt-BR" sz="2200">
                <a:ea typeface="+mn-lt"/>
                <a:cs typeface="+mn-lt"/>
              </a:rPr>
              <a:t>MaxPooling2D</a:t>
            </a:r>
            <a:endParaRPr lang="pt-BR">
              <a:ea typeface="+mn-lt"/>
              <a:cs typeface="+mn-lt"/>
            </a:endParaRPr>
          </a:p>
          <a:p>
            <a:pPr marL="285750" indent="-285750">
              <a:buFont typeface="Arial"/>
              <a:buChar char="•"/>
            </a:pPr>
            <a:r>
              <a:rPr lang="pt-BR" sz="2200">
                <a:ea typeface="+mn-lt"/>
                <a:cs typeface="+mn-lt"/>
              </a:rPr>
              <a:t>otimização SGD</a:t>
            </a:r>
            <a:endParaRPr lang="pt-BR">
              <a:ea typeface="+mn-lt"/>
              <a:cs typeface="+mn-lt"/>
            </a:endParaRPr>
          </a:p>
          <a:p>
            <a:pPr marL="285750" indent="-285750">
              <a:buFont typeface="Arial"/>
              <a:buChar char="•"/>
            </a:pPr>
            <a:r>
              <a:rPr lang="pt-BR" sz="2200">
                <a:ea typeface="+mn-lt"/>
                <a:cs typeface="+mn-lt"/>
              </a:rPr>
              <a:t>função de perda </a:t>
            </a:r>
            <a:r>
              <a:rPr lang="pt-BR" sz="2200" err="1">
                <a:ea typeface="+mn-lt"/>
                <a:cs typeface="+mn-lt"/>
              </a:rPr>
              <a:t>BinaryCrossentropy</a:t>
            </a:r>
            <a:endParaRPr lang="pt-BR" err="1">
              <a:ea typeface="+mn-lt"/>
              <a:cs typeface="+mn-lt"/>
            </a:endParaRPr>
          </a:p>
          <a:p>
            <a:pPr marL="285750" indent="-285750">
              <a:buFont typeface="Arial"/>
              <a:buChar char="•"/>
            </a:pPr>
            <a:r>
              <a:rPr lang="pt-BR" sz="2200">
                <a:ea typeface="+mn-lt"/>
                <a:cs typeface="+mn-lt"/>
              </a:rPr>
              <a:t>métrica de sucesso </a:t>
            </a:r>
            <a:r>
              <a:rPr lang="pt-BR" sz="2200" err="1">
                <a:ea typeface="+mn-lt"/>
                <a:cs typeface="+mn-lt"/>
              </a:rPr>
              <a:t>Accuracy</a:t>
            </a:r>
            <a:endParaRPr lang="pt-BR">
              <a:cs typeface="Calibri"/>
            </a:endParaRPr>
          </a:p>
        </p:txBody>
      </p:sp>
      <p:sp>
        <p:nvSpPr>
          <p:cNvPr id="6" name="Diagonal Stripe 5">
            <a:extLst>
              <a:ext uri="{FF2B5EF4-FFF2-40B4-BE49-F238E27FC236}">
                <a16:creationId xmlns:a16="http://schemas.microsoft.com/office/drawing/2014/main" id="{F5537974-C29E-4C44-A8C8-0D9A4FC20957}"/>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EDDD2FC-F3B7-4C17-B3E0-711B86DF254A}"/>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253899707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1785104"/>
          </a:xfrm>
          <a:prstGeom prst="rect">
            <a:avLst/>
          </a:prstGeom>
          <a:noFill/>
          <a:ln>
            <a:noFill/>
          </a:ln>
        </p:spPr>
        <p:txBody>
          <a:bodyPr wrap="square" rtlCol="0" anchor="t">
            <a:spAutoFit/>
          </a:bodyPr>
          <a:lstStyle/>
          <a:p>
            <a:pPr marL="342900" indent="-342900">
              <a:buFont typeface="Arial"/>
              <a:buChar char="•"/>
            </a:pPr>
            <a:endParaRPr lang="pt-BR" sz="2200"/>
          </a:p>
          <a:p>
            <a:pPr marL="342900" indent="-342900">
              <a:buFont typeface="Arial"/>
              <a:buChar char="•"/>
            </a:pPr>
            <a:r>
              <a:rPr lang="pt-BR" sz="2200"/>
              <a:t>Explicar a motivação</a:t>
            </a:r>
            <a:endParaRPr lang="en-US">
              <a:cs typeface="Calibri"/>
            </a:endParaRPr>
          </a:p>
          <a:p>
            <a:pPr marL="342900" indent="-342900">
              <a:buFont typeface="Arial"/>
              <a:buChar char="•"/>
            </a:pPr>
            <a:r>
              <a:rPr lang="pt-BR" sz="2200"/>
              <a:t>Explicar como a técnica é usada hoje em dia para detecção de outros objetos como animais</a:t>
            </a:r>
            <a:endParaRPr lang="pt-BR" sz="2200">
              <a:cs typeface="Calibri"/>
            </a:endParaRPr>
          </a:p>
          <a:p>
            <a:pPr marL="342900" indent="-342900">
              <a:buFont typeface="Arial"/>
              <a:buChar char="•"/>
            </a:pPr>
            <a:r>
              <a:rPr lang="pt-BR" sz="2200">
                <a:ea typeface="+mn-lt"/>
                <a:cs typeface="+mn-lt"/>
              </a:rPr>
              <a:t>Trazer alguma coisa do </a:t>
            </a:r>
            <a:r>
              <a:rPr lang="pt-BR" sz="2200" err="1">
                <a:ea typeface="+mn-lt"/>
                <a:cs typeface="+mn-lt"/>
              </a:rPr>
              <a:t>paper</a:t>
            </a:r>
            <a:r>
              <a:rPr lang="pt-BR" sz="2200">
                <a:ea typeface="+mn-lt"/>
                <a:cs typeface="+mn-lt"/>
              </a:rPr>
              <a:t> do segundo banco de dados</a:t>
            </a:r>
          </a:p>
          <a:p>
            <a:pPr marL="342900" indent="-342900">
              <a:buFont typeface="Arial"/>
              <a:buChar char="•"/>
            </a:pPr>
            <a:r>
              <a:rPr lang="pt-BR" sz="2200">
                <a:ea typeface="+mn-lt"/>
                <a:cs typeface="+mn-lt"/>
              </a:rPr>
              <a:t>Trazer algum conteúdo dos outros </a:t>
            </a:r>
            <a:r>
              <a:rPr lang="pt-BR" sz="2200" err="1">
                <a:ea typeface="+mn-lt"/>
                <a:cs typeface="+mn-lt"/>
              </a:rPr>
              <a:t>papers</a:t>
            </a:r>
            <a:endParaRPr lang="pt-BR" sz="2200">
              <a:ea typeface="+mn-lt"/>
              <a:cs typeface="+mn-lt"/>
            </a:endParaRPr>
          </a:p>
        </p:txBody>
      </p:sp>
      <p:sp>
        <p:nvSpPr>
          <p:cNvPr id="6" name="Diagonal Stripe 5">
            <a:extLst>
              <a:ext uri="{FF2B5EF4-FFF2-40B4-BE49-F238E27FC236}">
                <a16:creationId xmlns:a16="http://schemas.microsoft.com/office/drawing/2014/main" id="{F5537974-C29E-4C44-A8C8-0D9A4FC20957}"/>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3EDDD2FC-F3B7-4C17-B3E0-711B86DF254A}"/>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295655041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Qual é a </a:t>
            </a:r>
            <a:r>
              <a:rPr lang="pt-BR" sz="2400" b="1">
                <a:solidFill>
                  <a:prstClr val="black"/>
                </a:solidFill>
              </a:rPr>
              <a:t>METODOLOGIA</a:t>
            </a:r>
            <a:r>
              <a:rPr lang="pt-BR" sz="2400">
                <a:solidFill>
                  <a:prstClr val="black"/>
                </a:solidFill>
              </a:rPr>
              <a:t> (procedimento passo a passo) da pesquisa?</a:t>
            </a:r>
            <a:endParaRPr lang="pt-BR" sz="2400"/>
          </a:p>
        </p:txBody>
      </p:sp>
      <p:sp>
        <p:nvSpPr>
          <p:cNvPr id="4" name="CaixaDeTexto 3">
            <a:extLst>
              <a:ext uri="{FF2B5EF4-FFF2-40B4-BE49-F238E27FC236}">
                <a16:creationId xmlns:a16="http://schemas.microsoft.com/office/drawing/2014/main" id="{ACB5372C-5619-4615-BA99-8963D2DAED07}"/>
              </a:ext>
            </a:extLst>
          </p:cNvPr>
          <p:cNvSpPr txBox="1"/>
          <p:nvPr/>
        </p:nvSpPr>
        <p:spPr>
          <a:xfrm>
            <a:off x="176644" y="2016087"/>
            <a:ext cx="11919876" cy="4832092"/>
          </a:xfrm>
          <a:prstGeom prst="rect">
            <a:avLst/>
          </a:prstGeom>
          <a:noFill/>
          <a:ln>
            <a:noFill/>
          </a:ln>
        </p:spPr>
        <p:txBody>
          <a:bodyPr wrap="square" rtlCol="0" anchor="t">
            <a:spAutoFit/>
          </a:bodyPr>
          <a:lstStyle/>
          <a:p>
            <a:r>
              <a:rPr lang="pt-BR" sz="2200"/>
              <a:t>Explicar que:</a:t>
            </a:r>
            <a:endParaRPr lang="en-US"/>
          </a:p>
          <a:p>
            <a:pPr marL="342900" indent="-342900">
              <a:buFont typeface="Arial"/>
              <a:buChar char="•"/>
            </a:pPr>
            <a:r>
              <a:rPr lang="pt-BR" sz="2200">
                <a:cs typeface="Calibri"/>
              </a:rPr>
              <a:t>Compilamos o banco de dados</a:t>
            </a:r>
          </a:p>
          <a:p>
            <a:pPr marL="342900" indent="-342900">
              <a:buFont typeface="Arial"/>
              <a:buChar char="•"/>
            </a:pPr>
            <a:r>
              <a:rPr lang="pt-BR" sz="2200">
                <a:cs typeface="Calibri"/>
              </a:rPr>
              <a:t>fizemos o </a:t>
            </a:r>
            <a:r>
              <a:rPr lang="pt-BR" sz="2200" err="1">
                <a:cs typeface="Calibri"/>
              </a:rPr>
              <a:t>rebalanceamento</a:t>
            </a:r>
            <a:r>
              <a:rPr lang="pt-BR" sz="2200">
                <a:cs typeface="Calibri"/>
              </a:rPr>
              <a:t> das classes</a:t>
            </a:r>
            <a:endParaRPr lang="pt-BR">
              <a:cs typeface="Calibri"/>
            </a:endParaRPr>
          </a:p>
          <a:p>
            <a:pPr marL="342900" indent="-342900">
              <a:buFont typeface="Arial"/>
              <a:buChar char="•"/>
            </a:pPr>
            <a:r>
              <a:rPr lang="pt-BR" sz="2200">
                <a:cs typeface="Calibri"/>
              </a:rPr>
              <a:t>tratamos as imagens</a:t>
            </a:r>
            <a:endParaRPr lang="pt-BR">
              <a:cs typeface="Calibri"/>
            </a:endParaRPr>
          </a:p>
          <a:p>
            <a:pPr marL="342900" indent="-342900">
              <a:buFont typeface="Arial"/>
              <a:buChar char="•"/>
            </a:pPr>
            <a:r>
              <a:rPr lang="pt-BR" sz="2200">
                <a:cs typeface="Calibri"/>
              </a:rPr>
              <a:t>criamos os bancos de treino e teste</a:t>
            </a:r>
            <a:endParaRPr lang="pt-BR">
              <a:cs typeface="Calibri"/>
            </a:endParaRPr>
          </a:p>
          <a:p>
            <a:pPr marL="342900" indent="-342900">
              <a:buFont typeface="Arial"/>
              <a:buChar char="•"/>
            </a:pPr>
            <a:r>
              <a:rPr lang="pt-BR" sz="2200">
                <a:cs typeface="Calibri"/>
              </a:rPr>
              <a:t>construímos as arquiteturas</a:t>
            </a:r>
            <a:endParaRPr lang="pt-BR">
              <a:cs typeface="Calibri"/>
            </a:endParaRPr>
          </a:p>
          <a:p>
            <a:pPr marL="342900" indent="-342900">
              <a:buFont typeface="Arial"/>
              <a:buChar char="•"/>
            </a:pPr>
            <a:r>
              <a:rPr lang="pt-BR" sz="2200">
                <a:cs typeface="Calibri"/>
              </a:rPr>
              <a:t>treinamos os modelos por várias épocas (80-150)</a:t>
            </a:r>
            <a:endParaRPr lang="pt-BR">
              <a:cs typeface="Calibri"/>
            </a:endParaRPr>
          </a:p>
          <a:p>
            <a:pPr marL="342900" indent="-342900">
              <a:buFont typeface="Arial"/>
              <a:buChar char="•"/>
            </a:pPr>
            <a:r>
              <a:rPr lang="pt-BR" sz="2200">
                <a:cs typeface="Calibri"/>
              </a:rPr>
              <a:t>experimentamos alguns parâmetros diferentes de modelos (que não vamos entrar em detalhes)</a:t>
            </a:r>
            <a:endParaRPr lang="pt-BR">
              <a:cs typeface="Calibri"/>
            </a:endParaRPr>
          </a:p>
          <a:p>
            <a:pPr marL="342900" indent="-342900">
              <a:buFont typeface="Arial"/>
              <a:buChar char="•"/>
            </a:pPr>
            <a:r>
              <a:rPr lang="pt-BR" sz="2200">
                <a:cs typeface="Calibri"/>
              </a:rPr>
              <a:t>comparamos os resultados</a:t>
            </a:r>
            <a:endParaRPr lang="pt-BR">
              <a:cs typeface="Calibri"/>
            </a:endParaRPr>
          </a:p>
          <a:p>
            <a:pPr marL="342900" indent="-342900">
              <a:buFont typeface="Arial"/>
              <a:buChar char="•"/>
            </a:pPr>
            <a:r>
              <a:rPr lang="pt-BR" sz="2200">
                <a:cs typeface="Calibri"/>
              </a:rPr>
              <a:t>escolhemos o melhor modelo (dizer que isso é um processo iterativo até que ficamos satisfeitos com o resultado... exibir num modelo mais ilustrativo de ciclo?)</a:t>
            </a:r>
            <a:endParaRPr lang="pt-BR">
              <a:cs typeface="Calibri"/>
            </a:endParaRPr>
          </a:p>
          <a:p>
            <a:endParaRPr lang="pt-BR" sz="2200"/>
          </a:p>
          <a:p>
            <a:r>
              <a:rPr lang="pt-BR" sz="2200"/>
              <a:t>Enfim, testamos uma séries de arquiteturas de redes (ANN e CNN) e que ficamos com 2 finalistas, uma de cada tipo..</a:t>
            </a:r>
            <a:endParaRPr lang="en-US">
              <a:cs typeface="Calibri"/>
            </a:endParaRPr>
          </a:p>
        </p:txBody>
      </p:sp>
      <p:sp>
        <p:nvSpPr>
          <p:cNvPr id="6" name="Diagonal Stripe 5">
            <a:extLst>
              <a:ext uri="{FF2B5EF4-FFF2-40B4-BE49-F238E27FC236}">
                <a16:creationId xmlns:a16="http://schemas.microsoft.com/office/drawing/2014/main" id="{4E9E2CD0-5AEB-42C4-94AA-F01CAD07EA2F}"/>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899A1DB2-5738-48C3-9541-25C26F210D99}"/>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104658672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Quais </a:t>
            </a:r>
            <a:r>
              <a:rPr lang="pt-BR" sz="2400" b="1">
                <a:solidFill>
                  <a:prstClr val="black"/>
                </a:solidFill>
              </a:rPr>
              <a:t>RESULTADOS</a:t>
            </a:r>
            <a:r>
              <a:rPr lang="pt-BR" sz="2400">
                <a:solidFill>
                  <a:prstClr val="black"/>
                </a:solidFill>
              </a:rPr>
              <a:t> foram encontrados na análise nos dados</a:t>
            </a:r>
            <a:r>
              <a:rPr lang="pt-BR" sz="240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a:t>Colocar o </a:t>
            </a:r>
            <a:r>
              <a:rPr lang="pt-BR" sz="2200" err="1"/>
              <a:t>plot</a:t>
            </a:r>
            <a:r>
              <a:rPr lang="pt-BR" sz="2200"/>
              <a:t> dos resultados aqui e qual foi a acurácia que conseguimos no final para cada modelo.</a:t>
            </a:r>
          </a:p>
        </p:txBody>
      </p:sp>
      <p:sp>
        <p:nvSpPr>
          <p:cNvPr id="6" name="Diagonal Stripe 5">
            <a:extLst>
              <a:ext uri="{FF2B5EF4-FFF2-40B4-BE49-F238E27FC236}">
                <a16:creationId xmlns:a16="http://schemas.microsoft.com/office/drawing/2014/main" id="{09C31733-9202-412E-93C2-AF554877DDE8}"/>
              </a:ext>
            </a:extLst>
          </p:cNvPr>
          <p:cNvSpPr/>
          <p:nvPr/>
        </p:nvSpPr>
        <p:spPr>
          <a:xfrm>
            <a:off x="3175" y="-2117"/>
            <a:ext cx="2640541" cy="2635250"/>
          </a:xfrm>
          <a:prstGeom prst="diagStripe">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1"/>
              </a:solidFill>
            </a:endParaRPr>
          </a:p>
        </p:txBody>
      </p:sp>
      <p:sp>
        <p:nvSpPr>
          <p:cNvPr id="8" name="TextBox 7">
            <a:extLst>
              <a:ext uri="{FF2B5EF4-FFF2-40B4-BE49-F238E27FC236}">
                <a16:creationId xmlns:a16="http://schemas.microsoft.com/office/drawing/2014/main" id="{BA198F1B-2E54-4727-A788-8308FD22FDFB}"/>
              </a:ext>
            </a:extLst>
          </p:cNvPr>
          <p:cNvSpPr txBox="1"/>
          <p:nvPr/>
        </p:nvSpPr>
        <p:spPr>
          <a:xfrm rot="18900000">
            <a:off x="-345017" y="819150"/>
            <a:ext cx="2743200" cy="369332"/>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a:t>WIP</a:t>
            </a:r>
          </a:p>
        </p:txBody>
      </p:sp>
    </p:spTree>
    <p:extLst>
      <p:ext uri="{BB962C8B-B14F-4D97-AF65-F5344CB8AC3E}">
        <p14:creationId xmlns:p14="http://schemas.microsoft.com/office/powerpoint/2010/main" val="393201532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err="1">
                <a:solidFill>
                  <a:schemeClr val="bg1"/>
                </a:solidFill>
              </a:rPr>
              <a:t>Machine</a:t>
            </a:r>
            <a:r>
              <a:rPr lang="pt-BR" sz="2800" b="1" i="1">
                <a:solidFill>
                  <a:schemeClr val="bg1"/>
                </a:solidFill>
              </a:rPr>
              <a:t>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err="1"/>
              <a:t>feature</a:t>
            </a:r>
            <a:r>
              <a:rPr lang="pt-BR" sz="2400" i="1"/>
              <a:t> </a:t>
            </a:r>
            <a:r>
              <a:rPr lang="pt-BR" sz="2400" i="1" err="1"/>
              <a:t>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pic>
        <p:nvPicPr>
          <p:cNvPr id="6" name="Picture 6" descr="A person sitting at a table with a sign&#10;&#10;Description generated with very high confidence">
            <a:extLst>
              <a:ext uri="{FF2B5EF4-FFF2-40B4-BE49-F238E27FC236}">
                <a16:creationId xmlns:a16="http://schemas.microsoft.com/office/drawing/2014/main" id="{43992712-EC58-4717-8264-B6AB98C39012}"/>
              </a:ext>
            </a:extLst>
          </p:cNvPr>
          <p:cNvPicPr>
            <a:picLocks noChangeAspect="1"/>
          </p:cNvPicPr>
          <p:nvPr/>
        </p:nvPicPr>
        <p:blipFill>
          <a:blip r:embed="rId2"/>
          <a:stretch>
            <a:fillRect/>
          </a:stretch>
        </p:blipFill>
        <p:spPr>
          <a:xfrm>
            <a:off x="302195" y="2557530"/>
            <a:ext cx="2743200" cy="2263966"/>
          </a:xfrm>
          <a:prstGeom prst="rect">
            <a:avLst/>
          </a:prstGeom>
        </p:spPr>
      </p:pic>
      <p:pic>
        <p:nvPicPr>
          <p:cNvPr id="7" name="Picture 7" descr="A picture containing newspaper, shirt&#10;&#10;Description generated with very high confidence">
            <a:extLst>
              <a:ext uri="{FF2B5EF4-FFF2-40B4-BE49-F238E27FC236}">
                <a16:creationId xmlns:a16="http://schemas.microsoft.com/office/drawing/2014/main" id="{10C52E8A-D922-4818-B589-5CF53B6868E6}"/>
              </a:ext>
            </a:extLst>
          </p:cNvPr>
          <p:cNvPicPr>
            <a:picLocks noChangeAspect="1"/>
          </p:cNvPicPr>
          <p:nvPr/>
        </p:nvPicPr>
        <p:blipFill>
          <a:blip r:embed="rId3"/>
          <a:stretch>
            <a:fillRect/>
          </a:stretch>
        </p:blipFill>
        <p:spPr>
          <a:xfrm>
            <a:off x="3109221" y="2555094"/>
            <a:ext cx="4182533" cy="2255811"/>
          </a:xfrm>
          <a:prstGeom prst="rect">
            <a:avLst/>
          </a:prstGeom>
        </p:spPr>
      </p:pic>
      <p:pic>
        <p:nvPicPr>
          <p:cNvPr id="8" name="Picture 8" descr="A person wearing a suit and tie&#10;&#10;Description generated with very high confidence">
            <a:extLst>
              <a:ext uri="{FF2B5EF4-FFF2-40B4-BE49-F238E27FC236}">
                <a16:creationId xmlns:a16="http://schemas.microsoft.com/office/drawing/2014/main" id="{F9F735A1-B8DC-4D5F-8D81-4349A3660B63}"/>
              </a:ext>
            </a:extLst>
          </p:cNvPr>
          <p:cNvPicPr>
            <a:picLocks noChangeAspect="1"/>
          </p:cNvPicPr>
          <p:nvPr/>
        </p:nvPicPr>
        <p:blipFill>
          <a:blip r:embed="rId4"/>
          <a:stretch>
            <a:fillRect/>
          </a:stretch>
        </p:blipFill>
        <p:spPr>
          <a:xfrm>
            <a:off x="7655370" y="2161928"/>
            <a:ext cx="3153507" cy="2262256"/>
          </a:xfrm>
          <a:prstGeom prst="rect">
            <a:avLst/>
          </a:prstGeom>
        </p:spPr>
      </p:pic>
      <p:pic>
        <p:nvPicPr>
          <p:cNvPr id="9" name="Picture 9" descr="A person posing for the camera&#10;&#10;Description generated with very high confidence">
            <a:extLst>
              <a:ext uri="{FF2B5EF4-FFF2-40B4-BE49-F238E27FC236}">
                <a16:creationId xmlns:a16="http://schemas.microsoft.com/office/drawing/2014/main" id="{3D5CD6BA-59A7-43F6-8D85-5DA3BE027C3F}"/>
              </a:ext>
            </a:extLst>
          </p:cNvPr>
          <p:cNvPicPr>
            <a:picLocks noChangeAspect="1"/>
          </p:cNvPicPr>
          <p:nvPr/>
        </p:nvPicPr>
        <p:blipFill>
          <a:blip r:embed="rId5"/>
          <a:stretch>
            <a:fillRect/>
          </a:stretch>
        </p:blipFill>
        <p:spPr>
          <a:xfrm>
            <a:off x="9232124" y="4696072"/>
            <a:ext cx="2743200" cy="1891508"/>
          </a:xfrm>
          <a:prstGeom prst="rect">
            <a:avLst/>
          </a:prstGeom>
        </p:spPr>
      </p:pic>
      <p:sp>
        <p:nvSpPr>
          <p:cNvPr id="10" name="Retângulo 4">
            <a:extLst>
              <a:ext uri="{FF2B5EF4-FFF2-40B4-BE49-F238E27FC236}">
                <a16:creationId xmlns:a16="http://schemas.microsoft.com/office/drawing/2014/main" id="{B9A3AD53-2224-4815-AC40-D99B924A76A3}"/>
              </a:ext>
            </a:extLst>
          </p:cNvPr>
          <p:cNvSpPr/>
          <p:nvPr/>
        </p:nvSpPr>
        <p:spPr>
          <a:xfrm>
            <a:off x="11229839" y="1424904"/>
            <a:ext cx="785517" cy="322456"/>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x]</a:t>
            </a:r>
          </a:p>
        </p:txBody>
      </p:sp>
    </p:spTree>
    <p:extLst>
      <p:ext uri="{BB962C8B-B14F-4D97-AF65-F5344CB8AC3E}">
        <p14:creationId xmlns:p14="http://schemas.microsoft.com/office/powerpoint/2010/main" val="2413410146"/>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Quais são as </a:t>
            </a:r>
            <a:r>
              <a:rPr lang="pt-BR" sz="2400" b="1">
                <a:solidFill>
                  <a:prstClr val="black"/>
                </a:solidFill>
              </a:rPr>
              <a:t>IMPLICAÇÕES GERENCIAIS</a:t>
            </a:r>
            <a:r>
              <a:rPr lang="pt-BR" sz="240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3981785778"/>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foram as </a:t>
            </a:r>
            <a:r>
              <a:rPr lang="pt-BR" sz="2400" b="1">
                <a:solidFill>
                  <a:prstClr val="black"/>
                </a:solidFill>
              </a:rPr>
              <a:t>LIMITAÇÕES</a:t>
            </a:r>
            <a:r>
              <a:rPr lang="pt-BR" sz="240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78259789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RECOMENDAÇÕES</a:t>
            </a:r>
            <a:r>
              <a:rPr lang="pt-BR" sz="2400">
                <a:solidFill>
                  <a:prstClr val="black"/>
                </a:solidFill>
              </a:rPr>
              <a:t> para </a:t>
            </a:r>
            <a:r>
              <a:rPr lang="pt-BR" sz="2400" b="1">
                <a:solidFill>
                  <a:prstClr val="black"/>
                </a:solidFill>
              </a:rPr>
              <a:t>PESQUISAS FUTURAS</a:t>
            </a:r>
            <a:r>
              <a:rPr lang="pt-BR" sz="2400">
                <a:solidFill>
                  <a:prstClr val="black"/>
                </a:solidFill>
              </a:rPr>
              <a:t>?</a:t>
            </a:r>
          </a:p>
        </p:txBody>
      </p:sp>
      <p:sp>
        <p:nvSpPr>
          <p:cNvPr id="4" name="CaixaDeTexto 3">
            <a:extLst>
              <a:ext uri="{FF2B5EF4-FFF2-40B4-BE49-F238E27FC236}">
                <a16:creationId xmlns:a16="http://schemas.microsoft.com/office/drawing/2014/main" id="{A669B354-350D-4C90-B1CF-E0DF5E164E9D}"/>
              </a:ext>
            </a:extLst>
          </p:cNvPr>
          <p:cNvSpPr txBox="1"/>
          <p:nvPr/>
        </p:nvSpPr>
        <p:spPr>
          <a:xfrm>
            <a:off x="176644" y="2016087"/>
            <a:ext cx="11919876" cy="2123658"/>
          </a:xfrm>
          <a:prstGeom prst="rect">
            <a:avLst/>
          </a:prstGeom>
          <a:noFill/>
          <a:ln>
            <a:noFill/>
          </a:ln>
        </p:spPr>
        <p:txBody>
          <a:bodyPr wrap="square" rtlCol="0">
            <a:spAutoFit/>
          </a:bodyPr>
          <a:lstStyle/>
          <a:p>
            <a:r>
              <a:rPr lang="pt-BR" sz="2200" i="1" err="1"/>
              <a:t>To-do</a:t>
            </a:r>
            <a:r>
              <a:rPr lang="pt-BR" sz="2200" i="1"/>
              <a:t>:</a:t>
            </a:r>
          </a:p>
          <a:p>
            <a:endParaRPr lang="pt-BR" sz="2200" i="1"/>
          </a:p>
          <a:p>
            <a:r>
              <a:rPr lang="pt-BR" sz="2200" i="1"/>
              <a:t>Colocar possibilidades de criação de outros modelos para detecção de aglomerações, “</a:t>
            </a:r>
            <a:r>
              <a:rPr lang="pt-BR" sz="2200" i="1" err="1"/>
              <a:t>wrong</a:t>
            </a:r>
            <a:r>
              <a:rPr lang="pt-BR" sz="2200" i="1"/>
              <a:t> </a:t>
            </a:r>
            <a:r>
              <a:rPr lang="pt-BR" sz="2200" i="1" err="1"/>
              <a:t>way</a:t>
            </a:r>
            <a:r>
              <a:rPr lang="pt-BR" sz="2200" i="1"/>
              <a:t>” (sentido de fluxo de pessoas) etc.</a:t>
            </a:r>
          </a:p>
          <a:p>
            <a:endParaRPr lang="pt-BR" sz="2200" i="1"/>
          </a:p>
          <a:p>
            <a:r>
              <a:rPr lang="pt-BR" sz="2200" i="1">
                <a:hlinkClick r:id="rId2"/>
              </a:rPr>
              <a:t>https://www.intuvisiontech.com/solutions/covid-19</a:t>
            </a:r>
            <a:r>
              <a:rPr lang="pt-BR" sz="2200" i="1"/>
              <a:t> </a:t>
            </a:r>
          </a:p>
        </p:txBody>
      </p:sp>
    </p:spTree>
    <p:extLst>
      <p:ext uri="{BB962C8B-B14F-4D97-AF65-F5344CB8AC3E}">
        <p14:creationId xmlns:p14="http://schemas.microsoft.com/office/powerpoint/2010/main" val="282548394"/>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CONCLUSÕES</a:t>
            </a:r>
            <a:r>
              <a:rPr lang="pt-BR" sz="240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9232196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a:t>Machine Learning Engineer </a:t>
            </a:r>
            <a:r>
              <a:rPr lang="pt-BR" sz="2400" b="1"/>
              <a:t>(MLE):</a:t>
            </a:r>
            <a:r>
              <a:rPr lang="pt-BR" sz="240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154436"/>
          </a:xfrm>
          <a:prstGeom prst="rect">
            <a:avLst/>
          </a:prstGeom>
          <a:noFill/>
          <a:ln>
            <a:noFill/>
          </a:ln>
        </p:spPr>
        <p:txBody>
          <a:bodyPr wrap="square" rtlCol="0">
            <a:spAutoFit/>
          </a:bodyPr>
          <a:lstStyle/>
          <a:p>
            <a:r>
              <a:rPr lang="pt-BR" sz="2200" b="1" i="1"/>
              <a:t>Rodrigo Gonçalves</a:t>
            </a:r>
          </a:p>
          <a:p>
            <a:endParaRPr lang="pt-BR" sz="2200" b="1" i="1"/>
          </a:p>
          <a:p>
            <a:pPr marL="230188" indent="-230188">
              <a:buFont typeface="Arial" panose="020B0604020202020204" pitchFamily="34" charset="0"/>
              <a:buChar char="•"/>
            </a:pPr>
            <a:r>
              <a:rPr lang="pt-BR" i="1" err="1"/>
              <a:t>Highlight</a:t>
            </a:r>
            <a:r>
              <a:rPr lang="pt-BR" i="1"/>
              <a:t> 1</a:t>
            </a:r>
          </a:p>
          <a:p>
            <a:pPr marL="230188" indent="-230188">
              <a:buFont typeface="Arial" panose="020B0604020202020204" pitchFamily="34" charset="0"/>
              <a:buChar char="•"/>
            </a:pPr>
            <a:r>
              <a:rPr lang="pt-BR" i="1" err="1"/>
              <a:t>Highlight</a:t>
            </a:r>
            <a:r>
              <a:rPr lang="pt-BR" i="1"/>
              <a:t> 2</a:t>
            </a:r>
          </a:p>
          <a:p>
            <a:pPr marL="230188" indent="-230188">
              <a:buFont typeface="Arial" panose="020B0604020202020204" pitchFamily="34" charset="0"/>
              <a:buChar char="•"/>
            </a:pPr>
            <a:r>
              <a:rPr lang="pt-BR" i="1" err="1"/>
              <a:t>Highlight</a:t>
            </a:r>
            <a:r>
              <a:rPr lang="pt-BR" i="1"/>
              <a:t> 3</a:t>
            </a:r>
          </a:p>
          <a:p>
            <a:pPr marL="230188" indent="-230188">
              <a:buFont typeface="Arial" panose="020B0604020202020204" pitchFamily="34" charset="0"/>
              <a:buChar char="•"/>
            </a:pPr>
            <a:r>
              <a:rPr lang="pt-BR" i="1" err="1"/>
              <a:t>Highlight</a:t>
            </a:r>
            <a:r>
              <a:rPr lang="pt-BR" i="1"/>
              <a:t> 4</a:t>
            </a:r>
          </a:p>
          <a:p>
            <a:pPr marL="230188" indent="-230188">
              <a:buFont typeface="Arial" panose="020B0604020202020204" pitchFamily="34" charset="0"/>
              <a:buChar char="•"/>
            </a:pPr>
            <a:r>
              <a:rPr lang="pt-BR" i="1" err="1"/>
              <a:t>Highlight</a:t>
            </a:r>
            <a:r>
              <a:rPr lang="pt-BR" i="1"/>
              <a:t> 5</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https://github.com/RodriGonca</a:t>
              </a:r>
              <a:r>
                <a:rPr lang="pt-BR" i="1"/>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https://www.linkedin.com/in/rodrigonca/</a:t>
              </a:r>
              <a:r>
                <a:rPr lang="pt-BR" i="1"/>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https://www.kaggle.com/rodrigonca</a:t>
              </a:r>
              <a:r>
                <a:rPr lang="pt-BR" i="1"/>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a:t>Machine Learning Engineer </a:t>
            </a:r>
            <a:r>
              <a:rPr lang="pt-BR" sz="2400" b="1"/>
              <a:t>(MLE):</a:t>
            </a:r>
            <a:r>
              <a:rPr lang="pt-BR" sz="240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https://github.com/DanielFCampos</a:t>
              </a:r>
              <a:r>
                <a:rPr lang="pt-BR" i="1"/>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https://www.linkedin.com/in/daniel-ferraz-de-campos/</a:t>
              </a:r>
              <a:r>
                <a:rPr lang="pt-BR" i="1"/>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https://www.kaggle.com/danielferrazcampos</a:t>
              </a:r>
              <a:r>
                <a:rPr lang="pt-BR" i="1"/>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a:t>Daniel Campos</a:t>
            </a:r>
          </a:p>
          <a:p>
            <a:pPr marL="229870" indent="-229870">
              <a:buFont typeface="Arial" panose="020B0604020202020204" pitchFamily="34" charset="0"/>
              <a:buChar char="•"/>
            </a:pPr>
            <a:r>
              <a:rPr lang="pt-BR" i="1">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a:cs typeface="Calibri"/>
              </a:rPr>
              <a:t>Graduado em Engenharia Aeroespacial e Bacharel em Ciência e Tecnologia </a:t>
            </a:r>
            <a:r>
              <a:rPr lang="pt-BR" i="1">
                <a:ea typeface="+mn-lt"/>
                <a:cs typeface="+mn-lt"/>
              </a:rPr>
              <a:t>e atualmente como Data Scientist pela FGV;</a:t>
            </a:r>
            <a:endParaRPr lang="pt-BR"/>
          </a:p>
          <a:p>
            <a:pPr marL="229870" indent="-229870">
              <a:buFont typeface="Arial" panose="020B0604020202020204" pitchFamily="34" charset="0"/>
              <a:buChar char="•"/>
            </a:pPr>
            <a:r>
              <a:rPr lang="pt-BR" i="1"/>
              <a:t>Experiência na indústria de games como cientista de dados;</a:t>
            </a:r>
            <a:endParaRPr lang="pt-BR" i="1">
              <a:cs typeface="Calibri"/>
            </a:endParaRPr>
          </a:p>
          <a:p>
            <a:pPr marL="229870" indent="-229870">
              <a:buFont typeface="Arial" panose="020B0604020202020204" pitchFamily="34" charset="0"/>
              <a:buChar char="•"/>
            </a:pPr>
            <a:r>
              <a:rPr lang="pt-BR" i="1">
                <a:cs typeface="Calibri"/>
              </a:rPr>
              <a:t>Co-autor de publicações relevantes para a indústria da saúde no Brasil;</a:t>
            </a:r>
            <a:endParaRPr lang="pt-BR" i="1" dirty="0">
              <a:cs typeface="Calibri"/>
            </a:endParaRPr>
          </a:p>
          <a:p>
            <a:pPr marL="229870" indent="-229870">
              <a:buFont typeface="Arial" panose="020B0604020202020204" pitchFamily="34" charset="0"/>
              <a:buChar char="•"/>
            </a:pPr>
            <a:r>
              <a:rPr lang="pt-BR" i="1">
                <a:cs typeface="Calibri"/>
              </a:rPr>
              <a:t>Criador de uma das mais relevantes publicações sobre record linkage dos dados públicos do DataSUS no Brasil.</a:t>
            </a:r>
            <a:endParaRPr lang="pt-BR" i="1" dirty="0">
              <a:cs typeface="Calibri"/>
            </a:endParaRP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a:t>Research Data Scientist </a:t>
            </a:r>
            <a:r>
              <a:rPr lang="pt-BR" sz="2400" b="1"/>
              <a:t>(RDS):</a:t>
            </a:r>
            <a:r>
              <a:rPr lang="pt-BR" sz="2400"/>
              <a:t> </a:t>
            </a:r>
            <a:r>
              <a:rPr lang="pt-BR" sz="2400" dirty="0">
                <a:ea typeface="+mn-lt"/>
                <a:cs typeface="+mn-lt"/>
              </a:rPr>
              <a:t>Pesquisa, Testes e Engenharia de Dados</a:t>
            </a:r>
            <a:endParaRPr lang="pt-BR" sz="240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https://github.com/ricardobreis</a:t>
              </a:r>
              <a:r>
                <a:rPr lang="pt-BR" i="1"/>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https://www.linkedin.com/in/ricardobreis/</a:t>
              </a:r>
              <a:r>
                <a:rPr lang="pt-BR" i="1"/>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https://www.kaggle.com/ricardobreis</a:t>
              </a:r>
              <a:r>
                <a:rPr lang="pt-BR" i="1"/>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 ;</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a:t>
            </a:r>
            <a:r>
              <a:rPr lang="pt-BR" i="1" dirty="0" err="1">
                <a:ea typeface="+mn-lt"/>
                <a:cs typeface="+mn-lt"/>
              </a:rPr>
              <a:t>science</a:t>
            </a:r>
            <a:r>
              <a:rPr lang="pt-BR" i="1" dirty="0">
                <a:ea typeface="+mn-lt"/>
                <a:cs typeface="+mn-lt"/>
              </a:rPr>
              <a:t>.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a:t>Research Data Scientist </a:t>
            </a:r>
            <a:r>
              <a:rPr lang="pt-BR" sz="2400" b="1"/>
              <a:t>(RDS):</a:t>
            </a:r>
            <a:r>
              <a:rPr lang="pt-BR" sz="240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4"/>
                </a:rPr>
                <a:t>https://github.com/ygorlima1</a:t>
              </a:r>
              <a:r>
                <a:rPr lang="pt-BR" i="1"/>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6"/>
                </a:rPr>
                <a:t>https://www.linkedin.com/in/ygorlima1/</a:t>
              </a:r>
              <a:r>
                <a:rPr lang="pt-BR" i="1"/>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8"/>
                </a:rPr>
                <a:t>https://www.kaggle.com/ygorlima1</a:t>
              </a:r>
              <a:r>
                <a:rPr lang="pt-BR" i="1"/>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a:t>Ygor Lima</a:t>
            </a:r>
          </a:p>
          <a:p>
            <a:endParaRPr lang="pt-BR" sz="2200" b="1" i="1"/>
          </a:p>
          <a:p>
            <a:pPr marL="229870" indent="-229870">
              <a:buFont typeface="Arial" panose="020B0604020202020204" pitchFamily="34" charset="0"/>
              <a:buChar char="•"/>
            </a:pPr>
            <a:r>
              <a:rPr lang="pt-BR" i="1"/>
              <a:t>Formado em Administração pela Pontifícia Universidade Católica de São Paulo, 2016;</a:t>
            </a:r>
            <a:endParaRPr lang="pt-BR"/>
          </a:p>
          <a:p>
            <a:pPr marL="229870" indent="-229870">
              <a:buFont typeface="Arial" panose="020B0604020202020204" pitchFamily="34" charset="0"/>
              <a:buChar char="•"/>
            </a:pPr>
            <a:r>
              <a:rPr lang="pt-BR" i="1"/>
              <a:t>Atuou nos últimos 5 anos como engenheiro de dados em um banco privado;</a:t>
            </a:r>
          </a:p>
          <a:p>
            <a:pPr marL="229870" indent="-229870">
              <a:buFont typeface="Arial" panose="020B0604020202020204" pitchFamily="34" charset="0"/>
              <a:buChar char="•"/>
            </a:pPr>
            <a:r>
              <a:rPr lang="pt-BR" i="1"/>
              <a:t>Criador do grupo de disseminação de conhecimentos gerais de Tecnologia dentro da Diretoria em que trabalha;</a:t>
            </a:r>
            <a:endParaRPr lang="pt-BR" i="1">
              <a:cs typeface="Calibri"/>
            </a:endParaRPr>
          </a:p>
          <a:p>
            <a:pPr marL="229870" indent="-229870">
              <a:buFont typeface="Arial" panose="020B0604020202020204" pitchFamily="34" charset="0"/>
              <a:buChar char="•"/>
            </a:pPr>
            <a:r>
              <a:rPr lang="pt-BR" i="1">
                <a:cs typeface="Calibri"/>
              </a:rPr>
              <a:t>Consultoria em processos para encontrar oportunidades de eficiência com automação de rotinas;</a:t>
            </a:r>
            <a:endParaRPr lang="pt-BR" i="1"/>
          </a:p>
          <a:p>
            <a:pPr marL="229870" indent="-229870">
              <a:buFont typeface="Arial" panose="020B0604020202020204" pitchFamily="34" charset="0"/>
              <a:buChar char="•"/>
            </a:pPr>
            <a:r>
              <a:rPr lang="pt-BR" i="1"/>
              <a:t>Trilhando conhecimento para tornar-se cientista de dados.</a:t>
            </a:r>
            <a:endParaRPr lang="pt-BR" i="1">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Shape 14">
            <a:extLst>
              <a:ext uri="{FF2B5EF4-FFF2-40B4-BE49-F238E27FC236}">
                <a16:creationId xmlns:a16="http://schemas.microsoft.com/office/drawing/2014/main" id="{E6BEB584-CEE5-4AFD-A299-6B5E6A934CF7}"/>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Shape 15">
            <a:hlinkClick r:id="rId2" action="ppaction://hlinksldjump"/>
            <a:extLst>
              <a:ext uri="{FF2B5EF4-FFF2-40B4-BE49-F238E27FC236}">
                <a16:creationId xmlns:a16="http://schemas.microsoft.com/office/drawing/2014/main" id="{B7217ACB-77FA-4E8B-91CB-D2B03BF8E1BC}"/>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18" name="L-Shape 17">
            <a:extLst>
              <a:ext uri="{FF2B5EF4-FFF2-40B4-BE49-F238E27FC236}">
                <a16:creationId xmlns:a16="http://schemas.microsoft.com/office/drawing/2014/main" id="{84D1F729-1E90-4960-94BF-2C03D6B58CA5}"/>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Freeform: Shape 18">
            <a:hlinkClick r:id="rId3" action="ppaction://hlinksldjump"/>
            <a:extLst>
              <a:ext uri="{FF2B5EF4-FFF2-40B4-BE49-F238E27FC236}">
                <a16:creationId xmlns:a16="http://schemas.microsoft.com/office/drawing/2014/main" id="{20BF0C9A-9A45-488D-94C7-EBA6DD3CC1A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21" name="L-Shape 20">
            <a:extLst>
              <a:ext uri="{FF2B5EF4-FFF2-40B4-BE49-F238E27FC236}">
                <a16:creationId xmlns:a16="http://schemas.microsoft.com/office/drawing/2014/main" id="{5D900CFC-8A96-4354-85E0-2EF6A5C1250E}"/>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Shape 21">
            <a:hlinkClick r:id="rId4" action="ppaction://hlinksldjump"/>
            <a:extLst>
              <a:ext uri="{FF2B5EF4-FFF2-40B4-BE49-F238E27FC236}">
                <a16:creationId xmlns:a16="http://schemas.microsoft.com/office/drawing/2014/main" id="{9AF44D86-D24C-4136-A315-04357214DC78}"/>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24" name="L-Shape 23">
            <a:extLst>
              <a:ext uri="{FF2B5EF4-FFF2-40B4-BE49-F238E27FC236}">
                <a16:creationId xmlns:a16="http://schemas.microsoft.com/office/drawing/2014/main" id="{58CC5706-97BD-40D7-81F6-A8D60705EF3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Freeform: Shape 24">
            <a:hlinkClick r:id="rId5" action="ppaction://hlinksldjump"/>
            <a:extLst>
              <a:ext uri="{FF2B5EF4-FFF2-40B4-BE49-F238E27FC236}">
                <a16:creationId xmlns:a16="http://schemas.microsoft.com/office/drawing/2014/main" id="{AA564091-24AB-4490-856B-39A30AC10DB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27" name="L-Shape 26">
            <a:extLst>
              <a:ext uri="{FF2B5EF4-FFF2-40B4-BE49-F238E27FC236}">
                <a16:creationId xmlns:a16="http://schemas.microsoft.com/office/drawing/2014/main" id="{A3EF6A29-B93A-40A7-96F3-E9DC05669B8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Shape 27">
            <a:hlinkClick r:id="rId6" action="ppaction://hlinksldjump"/>
            <a:extLst>
              <a:ext uri="{FF2B5EF4-FFF2-40B4-BE49-F238E27FC236}">
                <a16:creationId xmlns:a16="http://schemas.microsoft.com/office/drawing/2014/main" id="{962EC7FE-0A10-4832-8E7D-9F32E64B3D5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3" name="Rectangle 2" descr="Red square">
            <a:extLst>
              <a:ext uri="{FF2B5EF4-FFF2-40B4-BE49-F238E27FC236}">
                <a16:creationId xmlns:a16="http://schemas.microsoft.com/office/drawing/2014/main" id="{2A8D0EF9-EB37-4A44-A165-5854A50F86DE}"/>
              </a:ext>
            </a:extLst>
          </p:cNvPr>
          <p:cNvSpPr/>
          <p:nvPr/>
        </p:nvSpPr>
        <p:spPr>
          <a:xfrm>
            <a:off x="720121" y="1503718"/>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Orange square">
            <a:extLst>
              <a:ext uri="{FF2B5EF4-FFF2-40B4-BE49-F238E27FC236}">
                <a16:creationId xmlns:a16="http://schemas.microsoft.com/office/drawing/2014/main" id="{1DF2FE7C-C2FB-4A46-B819-6490DED2C07B}"/>
              </a:ext>
            </a:extLst>
          </p:cNvPr>
          <p:cNvSpPr/>
          <p:nvPr/>
        </p:nvSpPr>
        <p:spPr>
          <a:xfrm>
            <a:off x="2847244" y="1503718"/>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descr="Orange square">
            <a:extLst>
              <a:ext uri="{FF2B5EF4-FFF2-40B4-BE49-F238E27FC236}">
                <a16:creationId xmlns:a16="http://schemas.microsoft.com/office/drawing/2014/main" id="{6EE40390-AE05-4F43-869B-2B69C79C2D81}"/>
              </a:ext>
            </a:extLst>
          </p:cNvPr>
          <p:cNvSpPr/>
          <p:nvPr/>
        </p:nvSpPr>
        <p:spPr>
          <a:xfrm>
            <a:off x="4972387" y="1486483"/>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descr="Orange square">
            <a:extLst>
              <a:ext uri="{FF2B5EF4-FFF2-40B4-BE49-F238E27FC236}">
                <a16:creationId xmlns:a16="http://schemas.microsoft.com/office/drawing/2014/main" id="{4CECB266-A199-48D2-9886-0CF7E678CC19}"/>
              </a:ext>
            </a:extLst>
          </p:cNvPr>
          <p:cNvSpPr/>
          <p:nvPr/>
        </p:nvSpPr>
        <p:spPr>
          <a:xfrm>
            <a:off x="7101647" y="1503718"/>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descr="Yellow square">
            <a:extLst>
              <a:ext uri="{FF2B5EF4-FFF2-40B4-BE49-F238E27FC236}">
                <a16:creationId xmlns:a16="http://schemas.microsoft.com/office/drawing/2014/main" id="{7782EA5D-1C5F-49D0-83E8-8BE446F486C0}"/>
              </a:ext>
            </a:extLst>
          </p:cNvPr>
          <p:cNvSpPr/>
          <p:nvPr/>
        </p:nvSpPr>
        <p:spPr>
          <a:xfrm>
            <a:off x="9227333" y="1503718"/>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
            <a:extLst>
              <a:ext uri="{FF2B5EF4-FFF2-40B4-BE49-F238E27FC236}">
                <a16:creationId xmlns:a16="http://schemas.microsoft.com/office/drawing/2014/main" id="{67C59EA2-2A9F-4998-9563-FFC8C05061BA}"/>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30" name="CaixaDeTexto 5">
            <a:extLst>
              <a:ext uri="{FF2B5EF4-FFF2-40B4-BE49-F238E27FC236}">
                <a16:creationId xmlns:a16="http://schemas.microsoft.com/office/drawing/2014/main" id="{43D5ADA1-A05D-4723-B2A3-4F656E19D1ED}"/>
              </a:ext>
            </a:extLst>
          </p:cNvPr>
          <p:cNvSpPr txBox="1"/>
          <p:nvPr/>
        </p:nvSpPr>
        <p:spPr>
          <a:xfrm>
            <a:off x="720121" y="2206830"/>
            <a:ext cx="2127123" cy="3323987"/>
          </a:xfrm>
          <a:prstGeom prst="rect">
            <a:avLst/>
          </a:prstGeom>
          <a:noFill/>
          <a:ln>
            <a:noFill/>
          </a:ln>
        </p:spPr>
        <p:txBody>
          <a:bodyPr wrap="square" rtlCol="0" anchor="t">
            <a:spAutoFit/>
          </a:bodyPr>
          <a:lstStyle/>
          <a:p>
            <a:r>
              <a:rPr lang="pt-BR" sz="1400" b="1" i="1"/>
              <a:t>Apresentação</a:t>
            </a:r>
          </a:p>
          <a:p>
            <a:endParaRPr lang="pt-BR" sz="1400" b="1" i="1"/>
          </a:p>
          <a:p>
            <a:r>
              <a:rPr lang="pt-BR" sz="1400" b="1" i="1"/>
              <a:t>O que aconteceu?</a:t>
            </a:r>
          </a:p>
          <a:p>
            <a:endParaRPr lang="pt-BR" sz="1400" b="1" i="1"/>
          </a:p>
          <a:p>
            <a:pPr marL="172720" indent="-172720">
              <a:buFont typeface="Arial" panose="020B0604020202020204" pitchFamily="34" charset="0"/>
              <a:buChar char="•"/>
            </a:pPr>
            <a:r>
              <a:rPr lang="pt-BR" sz="1400" i="1"/>
              <a:t>Vamos oferecer um modelo </a:t>
            </a:r>
            <a:r>
              <a:rPr lang="pt-BR" sz="1400" b="1" i="1"/>
              <a:t>Open </a:t>
            </a:r>
            <a:r>
              <a:rPr lang="pt-BR" sz="1400" b="1" i="1" err="1"/>
              <a:t>Source</a:t>
            </a:r>
            <a:r>
              <a:rPr lang="pt-BR" sz="1400" b="1" i="1"/>
              <a:t> </a:t>
            </a:r>
            <a:r>
              <a:rPr lang="pt-BR" sz="1400" i="1"/>
              <a:t>sem custo para a Prefeitura de São Paulo</a:t>
            </a:r>
            <a:endParaRPr lang="pt-BR" sz="1400" i="1">
              <a:cs typeface="Calibri"/>
            </a:endParaRPr>
          </a:p>
          <a:p>
            <a:pPr marL="172720" indent="-172720">
              <a:buFont typeface="Arial" panose="020B0604020202020204" pitchFamily="34" charset="0"/>
              <a:buChar char="•"/>
            </a:pPr>
            <a:endParaRPr lang="pt-BR" sz="1400" i="1">
              <a:cs typeface="Calibri"/>
            </a:endParaRPr>
          </a:p>
          <a:p>
            <a:pPr marL="172720" indent="-172720">
              <a:buFont typeface="Arial" panose="020B0604020202020204" pitchFamily="34" charset="0"/>
              <a:buChar char="•"/>
            </a:pPr>
            <a:r>
              <a:rPr lang="pt-BR" sz="1400" i="1"/>
              <a:t>Nosso estudo despertou o interesse da comunidade e recebemos uma proposta de empresa da iniciativa privada</a:t>
            </a:r>
            <a:endParaRPr lang="pt-BR" sz="1400" i="1">
              <a:cs typeface="Calibri"/>
            </a:endParaRPr>
          </a:p>
        </p:txBody>
      </p:sp>
      <p:pic>
        <p:nvPicPr>
          <p:cNvPr id="32" name="Graphic 31" descr="Presentation with checklist">
            <a:extLst>
              <a:ext uri="{FF2B5EF4-FFF2-40B4-BE49-F238E27FC236}">
                <a16:creationId xmlns:a16="http://schemas.microsoft.com/office/drawing/2014/main" id="{17C1533D-4396-47BB-A377-FEE1D7BDBC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5"/>
            <a:ext cx="373800" cy="373800"/>
          </a:xfrm>
          <a:prstGeom prst="rect">
            <a:avLst/>
          </a:prstGeom>
        </p:spPr>
      </p:pic>
      <p:pic>
        <p:nvPicPr>
          <p:cNvPr id="34" name="Graphic 33" descr="Bullseye">
            <a:extLst>
              <a:ext uri="{FF2B5EF4-FFF2-40B4-BE49-F238E27FC236}">
                <a16:creationId xmlns:a16="http://schemas.microsoft.com/office/drawing/2014/main" id="{D718F106-A0C5-4987-AE81-7972968DA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5"/>
            <a:ext cx="373800" cy="373800"/>
          </a:xfrm>
          <a:prstGeom prst="rect">
            <a:avLst/>
          </a:prstGeom>
        </p:spPr>
      </p:pic>
      <p:pic>
        <p:nvPicPr>
          <p:cNvPr id="36" name="Graphic 35" descr="Statistics">
            <a:extLst>
              <a:ext uri="{FF2B5EF4-FFF2-40B4-BE49-F238E27FC236}">
                <a16:creationId xmlns:a16="http://schemas.microsoft.com/office/drawing/2014/main" id="{5AAABC11-42F5-4BBA-BE4B-56756B0BAD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5"/>
            <a:ext cx="373800" cy="373800"/>
          </a:xfrm>
          <a:prstGeom prst="rect">
            <a:avLst/>
          </a:prstGeom>
        </p:spPr>
      </p:pic>
      <p:pic>
        <p:nvPicPr>
          <p:cNvPr id="38" name="Graphic 37" descr="Research">
            <a:extLst>
              <a:ext uri="{FF2B5EF4-FFF2-40B4-BE49-F238E27FC236}">
                <a16:creationId xmlns:a16="http://schemas.microsoft.com/office/drawing/2014/main" id="{4654A695-43BF-407A-97E6-F6F9299A1F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5"/>
            <a:ext cx="373800" cy="373800"/>
          </a:xfrm>
          <a:prstGeom prst="rect">
            <a:avLst/>
          </a:prstGeom>
        </p:spPr>
      </p:pic>
      <p:pic>
        <p:nvPicPr>
          <p:cNvPr id="40" name="Graphic 39" descr="Images">
            <a:extLst>
              <a:ext uri="{FF2B5EF4-FFF2-40B4-BE49-F238E27FC236}">
                <a16:creationId xmlns:a16="http://schemas.microsoft.com/office/drawing/2014/main" id="{EE6163FF-5798-45BF-A6C6-848C3DF41B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5"/>
            <a:ext cx="373800" cy="373800"/>
          </a:xfrm>
          <a:prstGeom prst="rect">
            <a:avLst/>
          </a:prstGeom>
        </p:spPr>
      </p:pic>
    </p:spTree>
    <p:extLst>
      <p:ext uri="{BB962C8B-B14F-4D97-AF65-F5344CB8AC3E}">
        <p14:creationId xmlns:p14="http://schemas.microsoft.com/office/powerpoint/2010/main" val="7275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a:t>
            </a:r>
            <a:r>
              <a:rPr lang="pt-BR" sz="2200" dirty="0" err="1"/>
              <a:t>Personal</a:t>
            </a:r>
            <a:r>
              <a:rPr lang="pt-BR" sz="2200" dirty="0"/>
              <a:t> </a:t>
            </a:r>
            <a:r>
              <a:rPr lang="pt-BR" sz="2200" dirty="0" err="1"/>
              <a:t>Protective</a:t>
            </a:r>
            <a:r>
              <a:rPr lang="pt-BR" sz="2200" dirty="0"/>
              <a:t> </a:t>
            </a:r>
            <a:r>
              <a:rPr lang="pt-BR" sz="2200" dirty="0" err="1"/>
              <a:t>Equipment</a:t>
            </a:r>
            <a:r>
              <a:rPr lang="pt-BR" sz="2200" dirty="0"/>
              <a: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5]</a:t>
            </a:r>
          </a:p>
        </p:txBody>
      </p:sp>
    </p:spTree>
    <p:extLst>
      <p:ext uri="{BB962C8B-B14F-4D97-AF65-F5344CB8AC3E}">
        <p14:creationId xmlns:p14="http://schemas.microsoft.com/office/powerpoint/2010/main" val="351260889"/>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55</TotalTime>
  <Words>5205</Words>
  <Application>Microsoft Office PowerPoint</Application>
  <PresentationFormat>Widescreen</PresentationFormat>
  <Paragraphs>383</Paragraphs>
  <Slides>39</Slides>
  <Notes>2</Notes>
  <HiddenSlides>0</HiddenSlides>
  <MMClips>0</MMClips>
  <ScaleCrop>false</ScaleCrop>
  <HeadingPairs>
    <vt:vector size="6" baseType="variant">
      <vt:variant>
        <vt:lpstr>Fonts Used</vt:lpstr>
      </vt:variant>
      <vt:variant>
        <vt:i4>5</vt:i4>
      </vt:variant>
      <vt:variant>
        <vt:lpstr>Theme</vt:lpstr>
      </vt:variant>
      <vt:variant>
        <vt:i4>3</vt:i4>
      </vt:variant>
      <vt:variant>
        <vt:lpstr>Slide Titles</vt:lpstr>
      </vt:variant>
      <vt:variant>
        <vt:i4>39</vt:i4>
      </vt:variant>
    </vt:vector>
  </HeadingPairs>
  <TitlesOfParts>
    <vt:vector size="47" baseType="lpstr">
      <vt:lpstr>Arial</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3</cp:revision>
  <cp:lastPrinted>2019-10-23T23:44:30Z</cp:lastPrinted>
  <dcterms:created xsi:type="dcterms:W3CDTF">2018-05-12T05:42:05Z</dcterms:created>
  <dcterms:modified xsi:type="dcterms:W3CDTF">2020-06-14T03:35:33Z</dcterms:modified>
</cp:coreProperties>
</file>